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58" r:id="rId5"/>
    <p:sldId id="269" r:id="rId6"/>
    <p:sldId id="288" r:id="rId7"/>
    <p:sldId id="285" r:id="rId8"/>
    <p:sldId id="284" r:id="rId9"/>
    <p:sldId id="283" r:id="rId10"/>
    <p:sldId id="302" r:id="rId11"/>
    <p:sldId id="299" r:id="rId12"/>
    <p:sldId id="300" r:id="rId13"/>
    <p:sldId id="278" r:id="rId14"/>
    <p:sldId id="282" r:id="rId15"/>
    <p:sldId id="287" r:id="rId16"/>
    <p:sldId id="290" r:id="rId17"/>
    <p:sldId id="289" r:id="rId18"/>
    <p:sldId id="294" r:id="rId19"/>
    <p:sldId id="293" r:id="rId20"/>
    <p:sldId id="295" r:id="rId21"/>
    <p:sldId id="291" r:id="rId22"/>
    <p:sldId id="292" r:id="rId23"/>
    <p:sldId id="279" r:id="rId24"/>
    <p:sldId id="280" r:id="rId25"/>
    <p:sldId id="281" r:id="rId26"/>
    <p:sldId id="301" r:id="rId27"/>
    <p:sldId id="303" r:id="rId28"/>
    <p:sldId id="304" r:id="rId29"/>
    <p:sldId id="305" r:id="rId30"/>
    <p:sldId id="270" r:id="rId31"/>
    <p:sldId id="276" r:id="rId32"/>
    <p:sldId id="275" r:id="rId33"/>
    <p:sldId id="27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315B1-FE59-D771-B5F9-BE0D001DCE87}" v="349" dt="2023-12-04T21:15:30.159"/>
    <p1510:client id="{09505CA6-A8C2-4C8D-909E-8A824F2949A5}" v="82" dt="2023-12-04T18:57:32.698"/>
    <p1510:client id="{0B49A3AD-7587-E5F6-3CBB-C1243FD72486}" v="1206" dt="2023-12-04T23:40:14.105"/>
    <p1510:client id="{22CF90AB-3F8C-9567-C67A-62FCFC7A13A5}" v="803" dt="2023-12-05T00:37:34.908"/>
    <p1510:client id="{2CDE4934-45D4-4294-95FC-A45D6A8D2FB3}" v="423" dt="2023-12-05T12:29:40.417"/>
    <p1510:client id="{34CA4DBF-F3EE-452C-716D-197E62BAB169}" v="78" dt="2023-12-04T22:23:41.042"/>
    <p1510:client id="{3996FE50-6178-1483-E7A9-35937A880577}" v="129" dt="2023-12-04T20:16:36.964"/>
    <p1510:client id="{4CDEDB78-1562-84AA-B200-0A33BB0E38FE}" v="2" dt="2023-12-04T21:19:02.588"/>
    <p1510:client id="{4E586A9F-702C-2E4B-5DB4-B6E93A70BB8E}" v="1" dt="2023-12-05T01:30:19.708"/>
    <p1510:client id="{AED233E9-2D07-7954-C26B-0D44446C416C}" v="266" dt="2023-12-04T19:38:23.328"/>
    <p1510:client id="{B02C22DD-EF5C-B50E-38FD-605571E01D90}" v="729" dt="2023-12-05T01:29:06.113"/>
    <p1510:client id="{B18A413E-6559-7CA9-7DC6-B7992C1BFBF7}" v="731" dt="2023-12-04T22:09:59.096"/>
    <p1510:client id="{BDF3BA1A-3820-F4FC-9D51-2CF7567D1191}" v="25" dt="2023-12-04T22:31:12.0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ja Janowski" userId="S::sonja.janowski@gotteshuette.de::b863b3f6-f8d9-4928-98cc-ec8b1bff6b6b" providerId="AD" clId="Web-{4E586A9F-702C-2E4B-5DB4-B6E93A70BB8E}"/>
    <pc:docChg chg="modSld">
      <pc:chgData name="Sonja Janowski" userId="S::sonja.janowski@gotteshuette.de::b863b3f6-f8d9-4928-98cc-ec8b1bff6b6b" providerId="AD" clId="Web-{4E586A9F-702C-2E4B-5DB4-B6E93A70BB8E}" dt="2023-12-05T01:30:19.708" v="0" actId="20577"/>
      <pc:docMkLst>
        <pc:docMk/>
      </pc:docMkLst>
      <pc:sldChg chg="modSp">
        <pc:chgData name="Sonja Janowski" userId="S::sonja.janowski@gotteshuette.de::b863b3f6-f8d9-4928-98cc-ec8b1bff6b6b" providerId="AD" clId="Web-{4E586A9F-702C-2E4B-5DB4-B6E93A70BB8E}" dt="2023-12-05T01:30:19.708" v="0" actId="20577"/>
        <pc:sldMkLst>
          <pc:docMk/>
          <pc:sldMk cId="4261546900" sldId="258"/>
        </pc:sldMkLst>
        <pc:spChg chg="mod">
          <ac:chgData name="Sonja Janowski" userId="S::sonja.janowski@gotteshuette.de::b863b3f6-f8d9-4928-98cc-ec8b1bff6b6b" providerId="AD" clId="Web-{4E586A9F-702C-2E4B-5DB4-B6E93A70BB8E}" dt="2023-12-05T01:30:19.708" v="0" actId="20577"/>
          <ac:spMkLst>
            <pc:docMk/>
            <pc:sldMk cId="4261546900" sldId="258"/>
            <ac:spMk id="3" creationId="{00000000-0000-0000-0000-000000000000}"/>
          </ac:spMkLst>
        </pc:spChg>
      </pc:sldChg>
    </pc:docChg>
  </pc:docChgLst>
  <pc:docChgLst>
    <pc:chgData name="Gastbenutzer" userId="S::urn:spo:anon#00c4b4e442108329ce2140e8a7909f74cf2cab2fe6894efd78d0fe084d3d0a3c::" providerId="AD" clId="Web-{2CDE4934-45D4-4294-95FC-A45D6A8D2FB3}"/>
    <pc:docChg chg="modSld">
      <pc:chgData name="Gastbenutzer" userId="S::urn:spo:anon#00c4b4e442108329ce2140e8a7909f74cf2cab2fe6894efd78d0fe084d3d0a3c::" providerId="AD" clId="Web-{2CDE4934-45D4-4294-95FC-A45D6A8D2FB3}" dt="2023-12-05T12:29:40.417" v="403" actId="20577"/>
      <pc:docMkLst>
        <pc:docMk/>
      </pc:docMkLst>
      <pc:sldChg chg="addSp delSp modSp mod modClrScheme chgLayout">
        <pc:chgData name="Gastbenutzer" userId="S::urn:spo:anon#00c4b4e442108329ce2140e8a7909f74cf2cab2fe6894efd78d0fe084d3d0a3c::" providerId="AD" clId="Web-{2CDE4934-45D4-4294-95FC-A45D6A8D2FB3}" dt="2023-12-05T12:28:51.337" v="391" actId="20577"/>
        <pc:sldMkLst>
          <pc:docMk/>
          <pc:sldMk cId="2997537900" sldId="299"/>
        </pc:sldMkLst>
        <pc:spChg chg="mod ord">
          <ac:chgData name="Gastbenutzer" userId="S::urn:spo:anon#00c4b4e442108329ce2140e8a7909f74cf2cab2fe6894efd78d0fe084d3d0a3c::" providerId="AD" clId="Web-{2CDE4934-45D4-4294-95FC-A45D6A8D2FB3}" dt="2023-12-05T12:28:51.337" v="391" actId="20577"/>
          <ac:spMkLst>
            <pc:docMk/>
            <pc:sldMk cId="2997537900" sldId="299"/>
            <ac:spMk id="2" creationId="{DB127495-6C9F-8762-811D-7F79338653C3}"/>
          </ac:spMkLst>
        </pc:spChg>
        <pc:spChg chg="mod ord">
          <ac:chgData name="Gastbenutzer" userId="S::urn:spo:anon#00c4b4e442108329ce2140e8a7909f74cf2cab2fe6894efd78d0fe084d3d0a3c::" providerId="AD" clId="Web-{2CDE4934-45D4-4294-95FC-A45D6A8D2FB3}" dt="2023-12-05T12:00:19.978" v="287" actId="14100"/>
          <ac:spMkLst>
            <pc:docMk/>
            <pc:sldMk cId="2997537900" sldId="299"/>
            <ac:spMk id="3" creationId="{4BE14A11-4777-BDF7-9360-A64FD5554410}"/>
          </ac:spMkLst>
        </pc:spChg>
        <pc:spChg chg="add del">
          <ac:chgData name="Gastbenutzer" userId="S::urn:spo:anon#00c4b4e442108329ce2140e8a7909f74cf2cab2fe6894efd78d0fe084d3d0a3c::" providerId="AD" clId="Web-{2CDE4934-45D4-4294-95FC-A45D6A8D2FB3}" dt="2023-12-05T11:43:53.223" v="155"/>
          <ac:spMkLst>
            <pc:docMk/>
            <pc:sldMk cId="2997537900" sldId="299"/>
            <ac:spMk id="4" creationId="{36CD348B-6420-5DC1-FBD6-4D1035709F52}"/>
          </ac:spMkLst>
        </pc:spChg>
      </pc:sldChg>
      <pc:sldChg chg="addSp modSp">
        <pc:chgData name="Gastbenutzer" userId="S::urn:spo:anon#00c4b4e442108329ce2140e8a7909f74cf2cab2fe6894efd78d0fe084d3d0a3c::" providerId="AD" clId="Web-{2CDE4934-45D4-4294-95FC-A45D6A8D2FB3}" dt="2023-12-05T12:29:40.417" v="403" actId="20577"/>
        <pc:sldMkLst>
          <pc:docMk/>
          <pc:sldMk cId="2165153225" sldId="300"/>
        </pc:sldMkLst>
        <pc:spChg chg="mod">
          <ac:chgData name="Gastbenutzer" userId="S::urn:spo:anon#00c4b4e442108329ce2140e8a7909f74cf2cab2fe6894efd78d0fe084d3d0a3c::" providerId="AD" clId="Web-{2CDE4934-45D4-4294-95FC-A45D6A8D2FB3}" dt="2023-12-05T12:29:40.417" v="403" actId="20577"/>
          <ac:spMkLst>
            <pc:docMk/>
            <pc:sldMk cId="2165153225" sldId="300"/>
            <ac:spMk id="2" creationId="{3753FF2C-9009-03E1-9C81-BC06E51E9FFB}"/>
          </ac:spMkLst>
        </pc:spChg>
        <pc:spChg chg="add mod">
          <ac:chgData name="Gastbenutzer" userId="S::urn:spo:anon#00c4b4e442108329ce2140e8a7909f74cf2cab2fe6894efd78d0fe084d3d0a3c::" providerId="AD" clId="Web-{2CDE4934-45D4-4294-95FC-A45D6A8D2FB3}" dt="2023-12-05T11:59:30.195" v="282" actId="20577"/>
          <ac:spMkLst>
            <pc:docMk/>
            <pc:sldMk cId="2165153225" sldId="300"/>
            <ac:spMk id="4" creationId="{95423F2E-5F20-BEE4-61E8-AF3F9B6F3BC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12/5/2023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‹Nr.›</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12/5/2023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‹Nr.›</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a:t>2</a:t>
            </a:fld>
            <a:endParaRPr lang="en-US"/>
          </a:p>
        </p:txBody>
      </p:sp>
    </p:spTree>
    <p:extLst>
      <p:ext uri="{BB962C8B-B14F-4D97-AF65-F5344CB8AC3E}">
        <p14:creationId xmlns:p14="http://schemas.microsoft.com/office/powerpoint/2010/main" val="3954287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26</a:t>
            </a:fld>
            <a:endParaRPr lang="en-US"/>
          </a:p>
        </p:txBody>
      </p:sp>
    </p:spTree>
    <p:extLst>
      <p:ext uri="{BB962C8B-B14F-4D97-AF65-F5344CB8AC3E}">
        <p14:creationId xmlns:p14="http://schemas.microsoft.com/office/powerpoint/2010/main" val="550989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27</a:t>
            </a:fld>
            <a:endParaRPr lang="en-US"/>
          </a:p>
        </p:txBody>
      </p:sp>
    </p:spTree>
    <p:extLst>
      <p:ext uri="{BB962C8B-B14F-4D97-AF65-F5344CB8AC3E}">
        <p14:creationId xmlns:p14="http://schemas.microsoft.com/office/powerpoint/2010/main" val="3355039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30</a:t>
            </a:fld>
            <a:endParaRPr lang="en-US"/>
          </a:p>
        </p:txBody>
      </p:sp>
    </p:spTree>
    <p:extLst>
      <p:ext uri="{BB962C8B-B14F-4D97-AF65-F5344CB8AC3E}">
        <p14:creationId xmlns:p14="http://schemas.microsoft.com/office/powerpoint/2010/main" val="1675521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Puffy white clouds in deep blue sky"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0" name="Picture 9" descr="Closeup of plant shoot"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title="Slide Design Pictur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t>Click to edit Master title style</a:t>
            </a: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r>
              <a:rPr lang="en-US"/>
              <a:t>July 22, 2012</a:t>
            </a:r>
            <a:endParaRPr/>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t>‹Nr.›</a:t>
            </a:fld>
            <a:endParaRP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t>Click to edit Master title style</a:t>
            </a:r>
          </a:p>
        </p:txBody>
      </p:sp>
      <p:sp>
        <p:nvSpPr>
          <p:cNvPr id="3" name="Vertical Text Placeholder 2"/>
          <p:cNvSpPr>
            <a:spLocks noGrp="1"/>
          </p:cNvSpPr>
          <p:nvPr>
            <p:ph type="body" orient="vert" idx="1"/>
          </p:nvPr>
        </p:nvSpPr>
        <p:spPr>
          <a:xfrm>
            <a:off x="838200" y="190500"/>
            <a:ext cx="7734300" cy="5986463"/>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r>
              <a:rPr lang="en-US"/>
              <a:t>July 22, 2012</a:t>
            </a:r>
            <a:endParaRPr/>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t>‹Nr.›</a:t>
            </a:fld>
            <a:endParaRP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r>
              <a:rPr lang="en-US"/>
              <a:t>July 22, 2012</a:t>
            </a:r>
            <a:endParaRPr/>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t>‹Nr.›</a:t>
            </a:fld>
            <a:endParaRP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t>Click to edit Master title style</a:t>
            </a: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t>Click to edit Master text styles</a:t>
            </a:r>
          </a:p>
        </p:txBody>
      </p:sp>
      <p:pic>
        <p:nvPicPr>
          <p:cNvPr id="9" name="Picture 8" descr="Waves"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pic>
        <p:nvPicPr>
          <p:cNvPr id="11" name="Picture 10" descr="Closeup of green plants"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r>
              <a:rPr lang="en-US"/>
              <a:t>July 22, 2012</a:t>
            </a:r>
            <a:endParaRPr/>
          </a:p>
        </p:txBody>
      </p:sp>
      <p:sp>
        <p:nvSpPr>
          <p:cNvPr id="6" name="Footer Placeholder 5"/>
          <p:cNvSpPr>
            <a:spLocks noGrp="1"/>
          </p:cNvSpPr>
          <p:nvPr>
            <p:ph type="ftr" sz="quarter" idx="11"/>
          </p:nvPr>
        </p:nvSpPr>
        <p:spPr/>
        <p:txBody>
          <a:bodyPr/>
          <a:lstStyle/>
          <a:p>
            <a:r>
              <a:t>Footer text here</a:t>
            </a:r>
          </a:p>
        </p:txBody>
      </p:sp>
      <p:sp>
        <p:nvSpPr>
          <p:cNvPr id="7" name="Slide Number Placeholder 6"/>
          <p:cNvSpPr>
            <a:spLocks noGrp="1"/>
          </p:cNvSpPr>
          <p:nvPr>
            <p:ph type="sldNum" sz="quarter" idx="12"/>
          </p:nvPr>
        </p:nvSpPr>
        <p:spPr/>
        <p:txBody>
          <a:bodyPr/>
          <a:lstStyle/>
          <a:p>
            <a:fld id="{9CD8D479-8942-46E8-A226-A4E01F7A105C}" type="slidenum">
              <a:rPr/>
              <a:t>‹Nr.›</a:t>
            </a:fld>
            <a:endParaRP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r>
              <a:rPr lang="en-US"/>
              <a:t>July 22, 2012</a:t>
            </a:r>
            <a:endParaRPr/>
          </a:p>
        </p:txBody>
      </p:sp>
      <p:sp>
        <p:nvSpPr>
          <p:cNvPr id="8" name="Footer Placeholder 7"/>
          <p:cNvSpPr>
            <a:spLocks noGrp="1"/>
          </p:cNvSpPr>
          <p:nvPr>
            <p:ph type="ftr" sz="quarter" idx="11"/>
          </p:nvPr>
        </p:nvSpPr>
        <p:spPr/>
        <p:txBody>
          <a:bodyPr/>
          <a:lstStyle/>
          <a:p>
            <a:r>
              <a:t>Footer text here</a:t>
            </a:r>
          </a:p>
        </p:txBody>
      </p:sp>
      <p:sp>
        <p:nvSpPr>
          <p:cNvPr id="9" name="Slide Number Placeholder 8"/>
          <p:cNvSpPr>
            <a:spLocks noGrp="1"/>
          </p:cNvSpPr>
          <p:nvPr>
            <p:ph type="sldNum" sz="quarter" idx="12"/>
          </p:nvPr>
        </p:nvSpPr>
        <p:spPr/>
        <p:txBody>
          <a:bodyPr/>
          <a:lstStyle/>
          <a:p>
            <a:fld id="{9CD8D479-8942-46E8-A226-A4E01F7A105C}" type="slidenum">
              <a:rPr/>
              <a:t>‹Nr.›</a:t>
            </a:fld>
            <a:endParaRP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r>
              <a:rPr lang="en-US"/>
              <a:t>July 22, 2012</a:t>
            </a:r>
            <a:endParaRPr/>
          </a:p>
        </p:txBody>
      </p:sp>
      <p:sp>
        <p:nvSpPr>
          <p:cNvPr id="4" name="Footer Placeholder 3"/>
          <p:cNvSpPr>
            <a:spLocks noGrp="1"/>
          </p:cNvSpPr>
          <p:nvPr>
            <p:ph type="ftr" sz="quarter" idx="11"/>
          </p:nvPr>
        </p:nvSpPr>
        <p:spPr/>
        <p:txBody>
          <a:bodyPr/>
          <a:lstStyle/>
          <a:p>
            <a:r>
              <a:t>Footer text here</a:t>
            </a:r>
          </a:p>
        </p:txBody>
      </p:sp>
      <p:sp>
        <p:nvSpPr>
          <p:cNvPr id="5" name="Slide Number Placeholder 4"/>
          <p:cNvSpPr>
            <a:spLocks noGrp="1"/>
          </p:cNvSpPr>
          <p:nvPr>
            <p:ph type="sldNum" sz="quarter" idx="12"/>
          </p:nvPr>
        </p:nvSpPr>
        <p:spPr/>
        <p:txBody>
          <a:bodyPr/>
          <a:lstStyle/>
          <a:p>
            <a:fld id="{9CD8D479-8942-46E8-A226-A4E01F7A105C}" type="slidenum">
              <a:rPr/>
              <a:t>‹Nr.›</a:t>
            </a:fld>
            <a:endParaRP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July 22, 2012</a:t>
            </a:r>
            <a:endParaRPr/>
          </a:p>
        </p:txBody>
      </p:sp>
      <p:sp>
        <p:nvSpPr>
          <p:cNvPr id="3" name="Footer Placeholder 2"/>
          <p:cNvSpPr>
            <a:spLocks noGrp="1"/>
          </p:cNvSpPr>
          <p:nvPr>
            <p:ph type="ftr" sz="quarter" idx="11"/>
          </p:nvPr>
        </p:nvSpPr>
        <p:spPr/>
        <p:txBody>
          <a:bodyPr/>
          <a:lstStyle/>
          <a:p>
            <a:r>
              <a:t>Footer text here</a:t>
            </a:r>
          </a:p>
        </p:txBody>
      </p:sp>
      <p:sp>
        <p:nvSpPr>
          <p:cNvPr id="4" name="Slide Number Placeholder 3"/>
          <p:cNvSpPr>
            <a:spLocks noGrp="1"/>
          </p:cNvSpPr>
          <p:nvPr>
            <p:ph type="sldNum" sz="quarter" idx="12"/>
          </p:nvPr>
        </p:nvSpPr>
        <p:spPr/>
        <p:txBody>
          <a:bodyPr/>
          <a:lstStyle/>
          <a:p>
            <a:fld id="{9CD8D479-8942-46E8-A226-A4E01F7A105C}" type="slidenum">
              <a:rPr/>
              <a:t>‹Nr.›</a:t>
            </a:fld>
            <a:endParaRP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79" y="919616"/>
            <a:ext cx="4155622" cy="2532888"/>
          </a:xfrm>
        </p:spPr>
        <p:txBody>
          <a:bodyPr anchor="b"/>
          <a:lstStyle>
            <a:lvl1pPr>
              <a:defRPr sz="3200"/>
            </a:lvl1pPr>
          </a:lstStyle>
          <a:p>
            <a:r>
              <a:t>Click to edit Master title style</a:t>
            </a: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6626679" y="3446396"/>
            <a:ext cx="415562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r>
              <a:rPr lang="en-US"/>
              <a:t>July 22, 2012</a:t>
            </a:r>
            <a:endParaRPr/>
          </a:p>
        </p:txBody>
      </p:sp>
      <p:sp>
        <p:nvSpPr>
          <p:cNvPr id="6" name="Footer Placeholder 5"/>
          <p:cNvSpPr>
            <a:spLocks noGrp="1"/>
          </p:cNvSpPr>
          <p:nvPr>
            <p:ph type="ftr" sz="quarter" idx="11"/>
          </p:nvPr>
        </p:nvSpPr>
        <p:spPr/>
        <p:txBody>
          <a:bodyPr/>
          <a:lstStyle/>
          <a:p>
            <a:r>
              <a:t>Footer text here</a:t>
            </a:r>
          </a:p>
        </p:txBody>
      </p:sp>
      <p:sp>
        <p:nvSpPr>
          <p:cNvPr id="7" name="Slide Number Placeholder 6"/>
          <p:cNvSpPr>
            <a:spLocks noGrp="1"/>
          </p:cNvSpPr>
          <p:nvPr>
            <p:ph type="sldNum" sz="quarter" idx="12"/>
          </p:nvPr>
        </p:nvSpPr>
        <p:spPr/>
        <p:txBody>
          <a:bodyPr/>
          <a:lstStyle/>
          <a:p>
            <a:fld id="{9CD8D479-8942-46E8-A226-A4E01F7A105C}" type="slidenum">
              <a:rPr/>
              <a:t>‹Nr.›</a:t>
            </a:fld>
            <a:endParaRP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80" y="919616"/>
            <a:ext cx="4155622" cy="2532888"/>
          </a:xfrm>
        </p:spPr>
        <p:txBody>
          <a:bodyPr anchor="b"/>
          <a:lstStyle>
            <a:lvl1pPr>
              <a:defRPr sz="3200"/>
            </a:lvl1pPr>
          </a:lstStyle>
          <a:p>
            <a:r>
              <a:t>Click to edit Master title style</a:t>
            </a:r>
          </a:p>
        </p:txBody>
      </p:sp>
      <p:sp>
        <p:nvSpPr>
          <p:cNvPr id="3" name="Picture Placeholder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6626680" y="3446397"/>
            <a:ext cx="415562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r>
              <a:rPr lang="en-US"/>
              <a:t>July 22, 2012</a:t>
            </a:r>
            <a:endParaRPr/>
          </a:p>
        </p:txBody>
      </p:sp>
      <p:sp>
        <p:nvSpPr>
          <p:cNvPr id="6" name="Footer Placeholder 5"/>
          <p:cNvSpPr>
            <a:spLocks noGrp="1"/>
          </p:cNvSpPr>
          <p:nvPr>
            <p:ph type="ftr" sz="quarter" idx="11"/>
          </p:nvPr>
        </p:nvSpPr>
        <p:spPr/>
        <p:txBody>
          <a:bodyPr/>
          <a:lstStyle/>
          <a:p>
            <a:r>
              <a:t>Footer text here</a:t>
            </a:r>
          </a:p>
        </p:txBody>
      </p:sp>
      <p:sp>
        <p:nvSpPr>
          <p:cNvPr id="7" name="Slide Number Placeholder 6"/>
          <p:cNvSpPr>
            <a:spLocks noGrp="1"/>
          </p:cNvSpPr>
          <p:nvPr>
            <p:ph type="sldNum" sz="quarter" idx="12"/>
          </p:nvPr>
        </p:nvSpPr>
        <p:spPr/>
        <p:txBody>
          <a:bodyPr/>
          <a:lstStyle/>
          <a:p>
            <a:fld id="{9CD8D479-8942-46E8-A226-A4E01F7A105C}" type="slidenum">
              <a:rPr/>
              <a:t>‹Nr.›</a:t>
            </a:fld>
            <a:endParaRP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t>Click to edit Master title style</a:t>
            </a: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fld id="{9CD8D479-8942-46E8-A226-A4E01F7A105C}" type="slidenum">
              <a:rPr/>
              <a:pPr/>
              <a:t>‹Nr.›</a:t>
            </a:fld>
            <a:endParaRPr/>
          </a:p>
        </p:txBody>
      </p:sp>
      <p:sp>
        <p:nvSpPr>
          <p:cNvPr id="4" name="Date Placeholder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r>
              <a:rPr lang="en-US"/>
              <a:t>July 22, 2012</a:t>
            </a:r>
            <a:endParaRPr/>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800">
                <a:solidFill>
                  <a:schemeClr val="accent1">
                    <a:lumMod val="75000"/>
                  </a:schemeClr>
                </a:solidFill>
              </a:defRPr>
            </a:lvl1pPr>
          </a:lstStyle>
          <a:p>
            <a:r>
              <a:t>Footer text here</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y2Ytj7kY-PY?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zukunftsraum-schule.de/pdf/information/schulgestaltung/SEYDEL%20Kleine%20Schule%20gro%C3%9Fe%20Schule%20ZS3%202013.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youtu.be/y2Ytj7kY-PY?si=htHCQSUO_mhpQnL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loewen-grundschule.de/ogs/" TargetMode="External"/><Relationship Id="rId2" Type="http://schemas.openxmlformats.org/officeDocument/2006/relationships/hyperlink" Target="https://rp-online.de/nrw/staedte/solingen/schule/beispiel-hueckeswagen-so-funktioniert-das-cluster-konzept-in-der-grundschule_aid-78624349" TargetMode="External"/><Relationship Id="rId1" Type="http://schemas.openxmlformats.org/officeDocument/2006/relationships/slideLayout" Target="../slideLayouts/slideLayout5.xml"/><Relationship Id="rId5" Type="http://schemas.openxmlformats.org/officeDocument/2006/relationships/hyperlink" Target="file:///C:\Users\janow\Downloads\Pressespiegel%5b1332%5d.pdf" TargetMode="External"/><Relationship Id="rId4" Type="http://schemas.openxmlformats.org/officeDocument/2006/relationships/hyperlink" Target="file:///C:\Users\janow\Downloads\OGS-1.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file:///C:\Users\janow\Downloads\OGS.pdf" TargetMode="External"/><Relationship Id="rId2" Type="http://schemas.openxmlformats.org/officeDocument/2006/relationships/hyperlink" Target="file:///C:\Users\janow\Downloads\baunetzwoche_528_2019.pdf"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a:p>
        </p:txBody>
      </p:sp>
      <p:sp>
        <p:nvSpPr>
          <p:cNvPr id="3" name="Subtitle 2"/>
          <p:cNvSpPr>
            <a:spLocks noGrp="1"/>
          </p:cNvSpPr>
          <p:nvPr>
            <p:ph type="subTitle" idx="1"/>
          </p:nvPr>
        </p:nvSpPr>
        <p:spPr/>
        <p:txBody>
          <a:bodyPr vert="horz" lIns="91440" tIns="45720" rIns="91440" bIns="45720" rtlCol="0" anchor="t">
            <a:normAutofit/>
          </a:bodyPr>
          <a:lstStyle/>
          <a:p>
            <a:endParaRPr lang="en-US" dirty="0"/>
          </a:p>
        </p:txBody>
      </p:sp>
      <p:pic>
        <p:nvPicPr>
          <p:cNvPr id="4" name="Grafik 3" descr="Ein Bild, das Text, Screenshot, Design enthält.&#10;&#10;Beschreibung automatisch generiert.">
            <a:extLst>
              <a:ext uri="{FF2B5EF4-FFF2-40B4-BE49-F238E27FC236}">
                <a16:creationId xmlns:a16="http://schemas.microsoft.com/office/drawing/2014/main" id="{6B956BC9-8A46-C0B3-9AFD-4D65B6FE266D}"/>
              </a:ext>
            </a:extLst>
          </p:cNvPr>
          <p:cNvPicPr>
            <a:picLocks noChangeAspect="1"/>
          </p:cNvPicPr>
          <p:nvPr/>
        </p:nvPicPr>
        <p:blipFill>
          <a:blip r:embed="rId3"/>
          <a:stretch>
            <a:fillRect/>
          </a:stretch>
        </p:blipFill>
        <p:spPr>
          <a:xfrm>
            <a:off x="2728678" y="1288093"/>
            <a:ext cx="2663687" cy="4114800"/>
          </a:xfrm>
          <a:prstGeom prst="rect">
            <a:avLst/>
          </a:prstGeom>
        </p:spPr>
      </p:pic>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3C6679-542A-740E-80D9-FC0ACD0811DE}"/>
              </a:ext>
            </a:extLst>
          </p:cNvPr>
          <p:cNvSpPr>
            <a:spLocks noGrp="1"/>
          </p:cNvSpPr>
          <p:nvPr>
            <p:ph type="title"/>
          </p:nvPr>
        </p:nvSpPr>
        <p:spPr/>
        <p:txBody>
          <a:bodyPr/>
          <a:lstStyle/>
          <a:p>
            <a:r>
              <a:rPr lang="de-DE"/>
              <a:t>Düsseldorfs erste Clusterschule geht an den Start</a:t>
            </a:r>
          </a:p>
        </p:txBody>
      </p:sp>
      <p:pic>
        <p:nvPicPr>
          <p:cNvPr id="4" name="Onlinemedien 3" title="Düsseldorfs erste Clusterschule geht an den Start">
            <a:hlinkClick r:id="" action="ppaction://media"/>
            <a:extLst>
              <a:ext uri="{FF2B5EF4-FFF2-40B4-BE49-F238E27FC236}">
                <a16:creationId xmlns:a16="http://schemas.microsoft.com/office/drawing/2014/main" id="{E0066418-78C0-EE92-C244-1CEB88D82284}"/>
              </a:ext>
            </a:extLst>
          </p:cNvPr>
          <p:cNvPicPr>
            <a:picLocks noGrp="1" noRot="1" noChangeAspect="1"/>
          </p:cNvPicPr>
          <p:nvPr>
            <p:ph idx="1"/>
            <a:videoFile r:link="rId1"/>
          </p:nvPr>
        </p:nvPicPr>
        <p:blipFill>
          <a:blip r:embed="rId3"/>
          <a:stretch>
            <a:fillRect/>
          </a:stretch>
        </p:blipFill>
        <p:spPr>
          <a:xfrm>
            <a:off x="3810000" y="2161381"/>
            <a:ext cx="4572000" cy="3429000"/>
          </a:xfrm>
        </p:spPr>
      </p:pic>
    </p:spTree>
    <p:extLst>
      <p:ext uri="{BB962C8B-B14F-4D97-AF65-F5344CB8AC3E}">
        <p14:creationId xmlns:p14="http://schemas.microsoft.com/office/powerpoint/2010/main" val="89123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82E460-A21E-A642-3B6E-A0F629B8706A}"/>
              </a:ext>
            </a:extLst>
          </p:cNvPr>
          <p:cNvSpPr>
            <a:spLocks noGrp="1"/>
          </p:cNvSpPr>
          <p:nvPr>
            <p:ph type="title"/>
          </p:nvPr>
        </p:nvSpPr>
        <p:spPr/>
        <p:txBody>
          <a:bodyPr>
            <a:normAutofit fontScale="90000"/>
          </a:bodyPr>
          <a:lstStyle/>
          <a:p>
            <a:r>
              <a:rPr lang="de-DE"/>
              <a:t>                </a:t>
            </a:r>
            <a:br>
              <a:rPr lang="de-DE"/>
            </a:br>
            <a:br>
              <a:rPr lang="de-DE"/>
            </a:br>
            <a:r>
              <a:rPr lang="de-DE"/>
              <a:t>                                     Erfahrungsbericht </a:t>
            </a:r>
            <a:br>
              <a:rPr lang="de-DE"/>
            </a:br>
            <a:r>
              <a:rPr lang="de-DE"/>
              <a:t>                      Löwen-Grundschule Hückeswagen</a:t>
            </a:r>
          </a:p>
        </p:txBody>
      </p:sp>
      <p:pic>
        <p:nvPicPr>
          <p:cNvPr id="4" name="Inhaltsplatzhalter 3" descr="Ein Bild, das Himmel, draußen, Architektur, Fenster enthält.&#10;&#10;Beschreibung automatisch generiert.">
            <a:extLst>
              <a:ext uri="{FF2B5EF4-FFF2-40B4-BE49-F238E27FC236}">
                <a16:creationId xmlns:a16="http://schemas.microsoft.com/office/drawing/2014/main" id="{D8F9FF86-BE9E-D181-7E98-79FA394D6925}"/>
              </a:ext>
            </a:extLst>
          </p:cNvPr>
          <p:cNvPicPr>
            <a:picLocks noGrp="1" noChangeAspect="1"/>
          </p:cNvPicPr>
          <p:nvPr>
            <p:ph idx="1"/>
          </p:nvPr>
        </p:nvPicPr>
        <p:blipFill>
          <a:blip r:embed="rId2"/>
          <a:stretch>
            <a:fillRect/>
          </a:stretch>
        </p:blipFill>
        <p:spPr>
          <a:xfrm>
            <a:off x="3048001" y="2501006"/>
            <a:ext cx="6096000" cy="2750673"/>
          </a:xfrm>
        </p:spPr>
      </p:pic>
    </p:spTree>
    <p:extLst>
      <p:ext uri="{BB962C8B-B14F-4D97-AF65-F5344CB8AC3E}">
        <p14:creationId xmlns:p14="http://schemas.microsoft.com/office/powerpoint/2010/main" val="280491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576657-1E9E-3AA8-4F04-875A21EC32D7}"/>
              </a:ext>
            </a:extLst>
          </p:cNvPr>
          <p:cNvSpPr>
            <a:spLocks noGrp="1"/>
          </p:cNvSpPr>
          <p:nvPr>
            <p:ph type="title"/>
          </p:nvPr>
        </p:nvSpPr>
        <p:spPr/>
        <p:txBody>
          <a:bodyPr/>
          <a:lstStyle/>
          <a:p>
            <a:r>
              <a:rPr lang="de-DE"/>
              <a:t>                   Zur Architektur der Löwen-Grundschule</a:t>
            </a:r>
          </a:p>
        </p:txBody>
      </p:sp>
      <p:sp>
        <p:nvSpPr>
          <p:cNvPr id="3" name="Inhaltsplatzhalter 2">
            <a:extLst>
              <a:ext uri="{FF2B5EF4-FFF2-40B4-BE49-F238E27FC236}">
                <a16:creationId xmlns:a16="http://schemas.microsoft.com/office/drawing/2014/main" id="{F2850DE9-8835-540E-783C-07A9A286F544}"/>
              </a:ext>
            </a:extLst>
          </p:cNvPr>
          <p:cNvSpPr>
            <a:spLocks noGrp="1"/>
          </p:cNvSpPr>
          <p:nvPr>
            <p:ph idx="1"/>
          </p:nvPr>
        </p:nvSpPr>
        <p:spPr/>
        <p:txBody>
          <a:bodyPr vert="horz" lIns="91440" tIns="45720" rIns="91440" bIns="45720" rtlCol="0" anchor="t">
            <a:normAutofit/>
          </a:bodyPr>
          <a:lstStyle/>
          <a:p>
            <a:pPr marL="210185" indent="-210185"/>
            <a:r>
              <a:rPr lang="de-DE">
                <a:ea typeface="+mn-lt"/>
                <a:cs typeface="+mn-lt"/>
              </a:rPr>
              <a:t>Die Löwen-Grundschule gliedert sich in vier Baukörper die über einen großzügigen, offenen Eingangsbereich erschlossen werden. Links davon das Gebäude, in dem sich Aula und Mensa sowie im Obergeschoss die Verwaltung befinden. Rechts und im hinteren Bereich in den Hang gebaut stehen die 3-geschossigen Gebäude, in denen nicht nur die Klassenräume, sondern auch Jahrgangscluster angeordnet sind.</a:t>
            </a:r>
            <a:endParaRPr lang="de-DE"/>
          </a:p>
          <a:p>
            <a:pPr marL="210185" indent="-210185"/>
            <a:r>
              <a:rPr lang="de-DE">
                <a:ea typeface="+mn-lt"/>
                <a:cs typeface="+mn-lt"/>
              </a:rPr>
              <a:t>Rund um einen offenen Lernbereich befinden sich die Klassen-, Mehrzweck-, Gruppen- und OGS-Räume. Der Bereich der offenen Ganztagsschule wird nicht vom schulischen getrennt. Die Aula hat eine mobile Wand, so dass sie sich für große und kleine Veranstaltungen nutzen lässt. Im Außenbereich befinden sich drei Pausenhöfe (Spatzen-, Amsel- und Eulenpausenhof), die allen Altersstufen gerecht werden.</a:t>
            </a:r>
            <a:endParaRPr lang="de-DE"/>
          </a:p>
          <a:p>
            <a:pPr marL="210185" indent="-210185"/>
            <a:endParaRPr lang="de-DE"/>
          </a:p>
        </p:txBody>
      </p:sp>
    </p:spTree>
    <p:extLst>
      <p:ext uri="{BB962C8B-B14F-4D97-AF65-F5344CB8AC3E}">
        <p14:creationId xmlns:p14="http://schemas.microsoft.com/office/powerpoint/2010/main" val="9000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51B5C9-6007-8DB3-7B0B-331EBCE02FD4}"/>
              </a:ext>
            </a:extLst>
          </p:cNvPr>
          <p:cNvSpPr>
            <a:spLocks noGrp="1"/>
          </p:cNvSpPr>
          <p:nvPr>
            <p:ph type="title"/>
          </p:nvPr>
        </p:nvSpPr>
        <p:spPr/>
        <p:txBody>
          <a:bodyPr/>
          <a:lstStyle/>
          <a:p>
            <a:r>
              <a:rPr lang="de-DE"/>
              <a:t>                             Das Außengelände</a:t>
            </a:r>
            <a:br>
              <a:rPr lang="de-DE"/>
            </a:br>
            <a:endParaRPr lang="de-DE"/>
          </a:p>
        </p:txBody>
      </p:sp>
      <p:pic>
        <p:nvPicPr>
          <p:cNvPr id="4" name="Inhaltsplatzhalter 3" descr="Ein Bild, das draußen, Himmel, Schwimmbecken, Baum enthält.&#10;&#10;Beschreibung automatisch generiert.">
            <a:extLst>
              <a:ext uri="{FF2B5EF4-FFF2-40B4-BE49-F238E27FC236}">
                <a16:creationId xmlns:a16="http://schemas.microsoft.com/office/drawing/2014/main" id="{04863433-C139-301F-7936-BB4A29BB82C5}"/>
              </a:ext>
            </a:extLst>
          </p:cNvPr>
          <p:cNvPicPr>
            <a:picLocks noGrp="1" noChangeAspect="1"/>
          </p:cNvPicPr>
          <p:nvPr>
            <p:ph idx="1"/>
          </p:nvPr>
        </p:nvPicPr>
        <p:blipFill>
          <a:blip r:embed="rId2"/>
          <a:stretch>
            <a:fillRect/>
          </a:stretch>
        </p:blipFill>
        <p:spPr>
          <a:xfrm>
            <a:off x="3048001" y="1843326"/>
            <a:ext cx="6096000" cy="4066032"/>
          </a:xfrm>
        </p:spPr>
      </p:pic>
    </p:spTree>
    <p:extLst>
      <p:ext uri="{BB962C8B-B14F-4D97-AF65-F5344CB8AC3E}">
        <p14:creationId xmlns:p14="http://schemas.microsoft.com/office/powerpoint/2010/main" val="159290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A45231-5690-3ACF-6371-0C7ADC3A6154}"/>
              </a:ext>
            </a:extLst>
          </p:cNvPr>
          <p:cNvSpPr>
            <a:spLocks noGrp="1"/>
          </p:cNvSpPr>
          <p:nvPr>
            <p:ph type="title"/>
          </p:nvPr>
        </p:nvSpPr>
        <p:spPr/>
        <p:txBody>
          <a:bodyPr/>
          <a:lstStyle/>
          <a:p>
            <a:r>
              <a:rPr lang="de-DE"/>
              <a:t>                               Das Außengelände</a:t>
            </a:r>
          </a:p>
        </p:txBody>
      </p:sp>
      <p:pic>
        <p:nvPicPr>
          <p:cNvPr id="4" name="Inhaltsplatzhalter 3" descr="Ein Bild, das Himmel, draußen, Schwimmbecken, Baum enthält.&#10;&#10;Beschreibung automatisch generiert.">
            <a:extLst>
              <a:ext uri="{FF2B5EF4-FFF2-40B4-BE49-F238E27FC236}">
                <a16:creationId xmlns:a16="http://schemas.microsoft.com/office/drawing/2014/main" id="{02C07729-3D72-7D4B-F04B-9FEC22420EF2}"/>
              </a:ext>
            </a:extLst>
          </p:cNvPr>
          <p:cNvPicPr>
            <a:picLocks noGrp="1" noChangeAspect="1"/>
          </p:cNvPicPr>
          <p:nvPr>
            <p:ph sz="half" idx="1"/>
          </p:nvPr>
        </p:nvPicPr>
        <p:blipFill>
          <a:blip r:embed="rId2"/>
          <a:stretch>
            <a:fillRect/>
          </a:stretch>
        </p:blipFill>
        <p:spPr>
          <a:xfrm>
            <a:off x="741645" y="2234162"/>
            <a:ext cx="4610100" cy="3076498"/>
          </a:xfrm>
        </p:spPr>
      </p:pic>
      <p:pic>
        <p:nvPicPr>
          <p:cNvPr id="8" name="Inhaltsplatzhalter 7" descr="Ein Bild, das draußen, Himmel, Immobilie, Fenster enthält.&#10;&#10;Beschreibung automatisch generiert.">
            <a:extLst>
              <a:ext uri="{FF2B5EF4-FFF2-40B4-BE49-F238E27FC236}">
                <a16:creationId xmlns:a16="http://schemas.microsoft.com/office/drawing/2014/main" id="{ACDA5A05-32D5-9C13-E9AE-F552740F5D69}"/>
              </a:ext>
            </a:extLst>
          </p:cNvPr>
          <p:cNvPicPr>
            <a:picLocks noGrp="1" noChangeAspect="1"/>
          </p:cNvPicPr>
          <p:nvPr>
            <p:ph sz="half" idx="2"/>
          </p:nvPr>
        </p:nvPicPr>
        <p:blipFill>
          <a:blip r:embed="rId3"/>
          <a:stretch>
            <a:fillRect/>
          </a:stretch>
        </p:blipFill>
        <p:spPr>
          <a:xfrm>
            <a:off x="6511544" y="2238043"/>
            <a:ext cx="4724400" cy="3152775"/>
          </a:xfrm>
        </p:spPr>
      </p:pic>
    </p:spTree>
    <p:extLst>
      <p:ext uri="{BB962C8B-B14F-4D97-AF65-F5344CB8AC3E}">
        <p14:creationId xmlns:p14="http://schemas.microsoft.com/office/powerpoint/2010/main" val="17138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0324FA-C728-756C-68AB-3791E94A18F8}"/>
              </a:ext>
            </a:extLst>
          </p:cNvPr>
          <p:cNvSpPr>
            <a:spLocks noGrp="1"/>
          </p:cNvSpPr>
          <p:nvPr>
            <p:ph type="title"/>
          </p:nvPr>
        </p:nvSpPr>
        <p:spPr/>
        <p:txBody>
          <a:bodyPr/>
          <a:lstStyle/>
          <a:p>
            <a:r>
              <a:rPr lang="de-DE"/>
              <a:t>                                Gemeinsamer Raum </a:t>
            </a:r>
            <a:br>
              <a:rPr lang="de-DE"/>
            </a:br>
            <a:r>
              <a:rPr lang="de-DE"/>
              <a:t>                             durch großzügige Flure </a:t>
            </a:r>
          </a:p>
        </p:txBody>
      </p:sp>
      <p:pic>
        <p:nvPicPr>
          <p:cNvPr id="5" name="Inhaltsplatzhalter 4" descr="Ein Bild, das Im Haus, Wand, Inneneinrichtung, Decke enthält.&#10;&#10;Beschreibung automatisch generiert.">
            <a:extLst>
              <a:ext uri="{FF2B5EF4-FFF2-40B4-BE49-F238E27FC236}">
                <a16:creationId xmlns:a16="http://schemas.microsoft.com/office/drawing/2014/main" id="{5FF3FB9E-8410-8E88-A7E2-5AF2A9FDAC22}"/>
              </a:ext>
            </a:extLst>
          </p:cNvPr>
          <p:cNvPicPr>
            <a:picLocks noGrp="1" noChangeAspect="1"/>
          </p:cNvPicPr>
          <p:nvPr>
            <p:ph idx="1"/>
          </p:nvPr>
        </p:nvPicPr>
        <p:blipFill>
          <a:blip r:embed="rId2"/>
          <a:stretch>
            <a:fillRect/>
          </a:stretch>
        </p:blipFill>
        <p:spPr>
          <a:xfrm>
            <a:off x="3048001" y="1843326"/>
            <a:ext cx="6096000" cy="4066032"/>
          </a:xfrm>
        </p:spPr>
      </p:pic>
    </p:spTree>
    <p:extLst>
      <p:ext uri="{BB962C8B-B14F-4D97-AF65-F5344CB8AC3E}">
        <p14:creationId xmlns:p14="http://schemas.microsoft.com/office/powerpoint/2010/main" val="166068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D41AC7-8FED-C6FD-24EB-1D3C29B9485F}"/>
              </a:ext>
            </a:extLst>
          </p:cNvPr>
          <p:cNvSpPr>
            <a:spLocks noGrp="1"/>
          </p:cNvSpPr>
          <p:nvPr>
            <p:ph type="title"/>
          </p:nvPr>
        </p:nvSpPr>
        <p:spPr/>
        <p:txBody>
          <a:bodyPr>
            <a:normAutofit/>
          </a:bodyPr>
          <a:lstStyle/>
          <a:p>
            <a:r>
              <a:rPr lang="de-DE"/>
              <a:t>                                 Die Gestaltung der Flure  </a:t>
            </a:r>
            <a:br>
              <a:rPr lang="de-DE"/>
            </a:br>
            <a:r>
              <a:rPr lang="de-DE"/>
              <a:t>                          als Lern- und Begegnungsraum</a:t>
            </a:r>
          </a:p>
        </p:txBody>
      </p:sp>
      <p:pic>
        <p:nvPicPr>
          <p:cNvPr id="5" name="Inhaltsplatzhalter 4" descr="Ein Bild, das Treppe, Im Haus, Geländer, Wand enthält.&#10;&#10;Beschreibung automatisch generiert.">
            <a:extLst>
              <a:ext uri="{FF2B5EF4-FFF2-40B4-BE49-F238E27FC236}">
                <a16:creationId xmlns:a16="http://schemas.microsoft.com/office/drawing/2014/main" id="{AC986F48-711E-50D5-E064-899117EBA499}"/>
              </a:ext>
            </a:extLst>
          </p:cNvPr>
          <p:cNvPicPr>
            <a:picLocks noGrp="1" noChangeAspect="1"/>
          </p:cNvPicPr>
          <p:nvPr>
            <p:ph sz="half" idx="1"/>
          </p:nvPr>
        </p:nvPicPr>
        <p:blipFill>
          <a:blip r:embed="rId2"/>
          <a:stretch>
            <a:fillRect/>
          </a:stretch>
        </p:blipFill>
        <p:spPr>
          <a:xfrm>
            <a:off x="2061314" y="1809222"/>
            <a:ext cx="2743200" cy="4114800"/>
          </a:xfrm>
        </p:spPr>
      </p:pic>
      <p:pic>
        <p:nvPicPr>
          <p:cNvPr id="6" name="Inhaltsplatzhalter 5" descr="Ein Bild, das Treppe, Im Haus, Boden, Geländer enthält.&#10;&#10;Beschreibung automatisch generiert.">
            <a:extLst>
              <a:ext uri="{FF2B5EF4-FFF2-40B4-BE49-F238E27FC236}">
                <a16:creationId xmlns:a16="http://schemas.microsoft.com/office/drawing/2014/main" id="{680B82EB-2ACA-5757-AE57-CACC44A845EE}"/>
              </a:ext>
            </a:extLst>
          </p:cNvPr>
          <p:cNvPicPr>
            <a:picLocks noGrp="1" noChangeAspect="1"/>
          </p:cNvPicPr>
          <p:nvPr>
            <p:ph sz="half" idx="2"/>
          </p:nvPr>
        </p:nvPicPr>
        <p:blipFill>
          <a:blip r:embed="rId3"/>
          <a:stretch>
            <a:fillRect/>
          </a:stretch>
        </p:blipFill>
        <p:spPr>
          <a:xfrm>
            <a:off x="7105487" y="1809222"/>
            <a:ext cx="2743200" cy="4114800"/>
          </a:xfrm>
        </p:spPr>
      </p:pic>
    </p:spTree>
    <p:extLst>
      <p:ext uri="{BB962C8B-B14F-4D97-AF65-F5344CB8AC3E}">
        <p14:creationId xmlns:p14="http://schemas.microsoft.com/office/powerpoint/2010/main" val="180548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7D080-5701-505C-76EE-14D41C0A5A90}"/>
              </a:ext>
            </a:extLst>
          </p:cNvPr>
          <p:cNvSpPr>
            <a:spLocks noGrp="1"/>
          </p:cNvSpPr>
          <p:nvPr>
            <p:ph type="title"/>
          </p:nvPr>
        </p:nvSpPr>
        <p:spPr/>
        <p:txBody>
          <a:bodyPr/>
          <a:lstStyle/>
          <a:p>
            <a:r>
              <a:rPr lang="de-DE"/>
              <a:t>                   Die Mensa und Mehrzweckraum</a:t>
            </a:r>
          </a:p>
        </p:txBody>
      </p:sp>
      <p:pic>
        <p:nvPicPr>
          <p:cNvPr id="7" name="Inhaltsplatzhalter 6" descr="Ein Bild, das Im Haus, Mobiliar, Boden, Stuhl enthält.&#10;&#10;Beschreibung automatisch generiert.">
            <a:extLst>
              <a:ext uri="{FF2B5EF4-FFF2-40B4-BE49-F238E27FC236}">
                <a16:creationId xmlns:a16="http://schemas.microsoft.com/office/drawing/2014/main" id="{7E1511B6-E070-2198-136E-7762FF66E72E}"/>
              </a:ext>
            </a:extLst>
          </p:cNvPr>
          <p:cNvPicPr>
            <a:picLocks noGrp="1" noChangeAspect="1"/>
          </p:cNvPicPr>
          <p:nvPr>
            <p:ph idx="1"/>
          </p:nvPr>
        </p:nvPicPr>
        <p:blipFill>
          <a:blip r:embed="rId2"/>
          <a:stretch>
            <a:fillRect/>
          </a:stretch>
        </p:blipFill>
        <p:spPr>
          <a:xfrm>
            <a:off x="3048001" y="1843326"/>
            <a:ext cx="6096000" cy="4066032"/>
          </a:xfrm>
        </p:spPr>
      </p:pic>
    </p:spTree>
    <p:extLst>
      <p:ext uri="{BB962C8B-B14F-4D97-AF65-F5344CB8AC3E}">
        <p14:creationId xmlns:p14="http://schemas.microsoft.com/office/powerpoint/2010/main" val="31892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BC528-185C-3BEC-1F18-0BA9F69E94D0}"/>
              </a:ext>
            </a:extLst>
          </p:cNvPr>
          <p:cNvSpPr>
            <a:spLocks noGrp="1"/>
          </p:cNvSpPr>
          <p:nvPr>
            <p:ph type="title"/>
          </p:nvPr>
        </p:nvSpPr>
        <p:spPr/>
        <p:txBody>
          <a:bodyPr>
            <a:normAutofit/>
          </a:bodyPr>
          <a:lstStyle/>
          <a:p>
            <a:r>
              <a:rPr lang="de-DE"/>
              <a:t>                  </a:t>
            </a:r>
            <a:br>
              <a:rPr lang="de-DE"/>
            </a:br>
            <a:r>
              <a:rPr lang="de-DE"/>
              <a:t>                          Marktplatz eines Clusters</a:t>
            </a:r>
          </a:p>
        </p:txBody>
      </p:sp>
      <p:pic>
        <p:nvPicPr>
          <p:cNvPr id="4" name="Inhaltsplatzhalter 3" descr="Ein Bild, das Im Haus, Mobiliar, Boden, Inneneinrichtung enthält.&#10;&#10;Beschreibung automatisch generiert.">
            <a:extLst>
              <a:ext uri="{FF2B5EF4-FFF2-40B4-BE49-F238E27FC236}">
                <a16:creationId xmlns:a16="http://schemas.microsoft.com/office/drawing/2014/main" id="{F0F17BE5-F378-1EC6-57D0-43EEE77FE545}"/>
              </a:ext>
            </a:extLst>
          </p:cNvPr>
          <p:cNvPicPr>
            <a:picLocks noGrp="1" noChangeAspect="1"/>
          </p:cNvPicPr>
          <p:nvPr>
            <p:ph idx="1"/>
          </p:nvPr>
        </p:nvPicPr>
        <p:blipFill>
          <a:blip r:embed="rId2"/>
          <a:stretch>
            <a:fillRect/>
          </a:stretch>
        </p:blipFill>
        <p:spPr>
          <a:xfrm>
            <a:off x="3048001" y="1843326"/>
            <a:ext cx="6096000" cy="4066032"/>
          </a:xfrm>
        </p:spPr>
      </p:pic>
    </p:spTree>
    <p:extLst>
      <p:ext uri="{BB962C8B-B14F-4D97-AF65-F5344CB8AC3E}">
        <p14:creationId xmlns:p14="http://schemas.microsoft.com/office/powerpoint/2010/main" val="120757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57C26-B56A-B0ED-D6DA-50B8A3884668}"/>
              </a:ext>
            </a:extLst>
          </p:cNvPr>
          <p:cNvSpPr>
            <a:spLocks noGrp="1"/>
          </p:cNvSpPr>
          <p:nvPr>
            <p:ph type="title"/>
          </p:nvPr>
        </p:nvSpPr>
        <p:spPr/>
        <p:txBody>
          <a:bodyPr/>
          <a:lstStyle/>
          <a:p>
            <a:r>
              <a:rPr lang="de-DE"/>
              <a:t>                                  Ein Klassenraum</a:t>
            </a:r>
          </a:p>
        </p:txBody>
      </p:sp>
      <p:pic>
        <p:nvPicPr>
          <p:cNvPr id="4" name="Inhaltsplatzhalter 3" descr="Ein Bild, das Im Haus, Stuhl, Mobiliar, Wand enthält.&#10;&#10;Beschreibung automatisch generiert.">
            <a:extLst>
              <a:ext uri="{FF2B5EF4-FFF2-40B4-BE49-F238E27FC236}">
                <a16:creationId xmlns:a16="http://schemas.microsoft.com/office/drawing/2014/main" id="{5CDA4ACA-8B25-3A0B-BF28-5820908634F8}"/>
              </a:ext>
            </a:extLst>
          </p:cNvPr>
          <p:cNvPicPr>
            <a:picLocks noGrp="1" noChangeAspect="1"/>
          </p:cNvPicPr>
          <p:nvPr>
            <p:ph idx="1"/>
          </p:nvPr>
        </p:nvPicPr>
        <p:blipFill>
          <a:blip r:embed="rId2"/>
          <a:stretch>
            <a:fillRect/>
          </a:stretch>
        </p:blipFill>
        <p:spPr>
          <a:xfrm>
            <a:off x="3048001" y="1843326"/>
            <a:ext cx="6096000" cy="4066032"/>
          </a:xfrm>
        </p:spPr>
      </p:pic>
    </p:spTree>
    <p:extLst>
      <p:ext uri="{BB962C8B-B14F-4D97-AF65-F5344CB8AC3E}">
        <p14:creationId xmlns:p14="http://schemas.microsoft.com/office/powerpoint/2010/main" val="294736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777" y="2263913"/>
            <a:ext cx="6949440" cy="814465"/>
          </a:xfrm>
        </p:spPr>
        <p:txBody>
          <a:bodyPr>
            <a:noAutofit/>
          </a:bodyPr>
          <a:lstStyle/>
          <a:p>
            <a:r>
              <a:rPr lang="en-US" sz="2400" err="1">
                <a:ea typeface="+mj-lt"/>
                <a:cs typeface="+mj-lt"/>
              </a:rPr>
              <a:t>Architektur</a:t>
            </a:r>
            <a:r>
              <a:rPr lang="en-US" sz="2400">
                <a:ea typeface="+mj-lt"/>
                <a:cs typeface="+mj-lt"/>
              </a:rPr>
              <a:t> </a:t>
            </a:r>
            <a:r>
              <a:rPr lang="en-US" sz="2400" err="1">
                <a:ea typeface="+mj-lt"/>
                <a:cs typeface="+mj-lt"/>
              </a:rPr>
              <a:t>unterstützt</a:t>
            </a:r>
            <a:r>
              <a:rPr lang="en-US" sz="2400">
                <a:ea typeface="+mj-lt"/>
                <a:cs typeface="+mj-lt"/>
              </a:rPr>
              <a:t> </a:t>
            </a:r>
            <a:r>
              <a:rPr lang="en-US" sz="2400" err="1">
                <a:ea typeface="+mj-lt"/>
                <a:cs typeface="+mj-lt"/>
              </a:rPr>
              <a:t>Pädagogik</a:t>
            </a:r>
            <a:r>
              <a:rPr lang="en-US" sz="2400">
                <a:ea typeface="+mj-lt"/>
                <a:cs typeface="+mj-lt"/>
              </a:rPr>
              <a:t> ?! </a:t>
            </a:r>
            <a:r>
              <a:rPr lang="en-US" sz="2400" err="1">
                <a:ea typeface="+mj-lt"/>
                <a:cs typeface="+mj-lt"/>
              </a:rPr>
              <a:t>Clusterschulen</a:t>
            </a:r>
            <a:endParaRPr lang="en-US" sz="2400">
              <a:ea typeface="+mj-lt"/>
              <a:cs typeface="+mj-lt"/>
            </a:endParaRPr>
          </a:p>
        </p:txBody>
      </p:sp>
      <p:sp>
        <p:nvSpPr>
          <p:cNvPr id="3" name="Text Placeholder 2"/>
          <p:cNvSpPr>
            <a:spLocks noGrp="1"/>
          </p:cNvSpPr>
          <p:nvPr>
            <p:ph type="body" idx="1"/>
          </p:nvPr>
        </p:nvSpPr>
        <p:spPr>
          <a:xfrm>
            <a:off x="1751777" y="3707640"/>
            <a:ext cx="6949440" cy="2123776"/>
          </a:xfrm>
        </p:spPr>
        <p:txBody>
          <a:bodyPr vert="horz" lIns="91440" tIns="45720" rIns="91440" bIns="45720" rtlCol="0" anchor="t">
            <a:normAutofit/>
          </a:bodyPr>
          <a:lstStyle/>
          <a:p>
            <a:r>
              <a:rPr lang="en-US" sz="1800" dirty="0">
                <a:ea typeface="+mn-lt"/>
                <a:cs typeface="+mn-lt"/>
              </a:rPr>
              <a:t>Die </a:t>
            </a:r>
            <a:r>
              <a:rPr lang="en-US" sz="1800" dirty="0" err="1">
                <a:ea typeface="+mn-lt"/>
                <a:cs typeface="+mn-lt"/>
              </a:rPr>
              <a:t>Lernkultur</a:t>
            </a:r>
            <a:r>
              <a:rPr lang="en-US" sz="1800" dirty="0">
                <a:ea typeface="+mn-lt"/>
                <a:cs typeface="+mn-lt"/>
              </a:rPr>
              <a:t> in den </a:t>
            </a:r>
            <a:r>
              <a:rPr lang="en-US" sz="1800" dirty="0" err="1">
                <a:ea typeface="+mn-lt"/>
                <a:cs typeface="+mn-lt"/>
              </a:rPr>
              <a:t>Schulen</a:t>
            </a:r>
            <a:r>
              <a:rPr lang="en-US" sz="1800" dirty="0">
                <a:ea typeface="+mn-lt"/>
                <a:cs typeface="+mn-lt"/>
              </a:rPr>
              <a:t> </a:t>
            </a:r>
            <a:r>
              <a:rPr lang="en-US" sz="1800" dirty="0" err="1">
                <a:ea typeface="+mn-lt"/>
                <a:cs typeface="+mn-lt"/>
              </a:rPr>
              <a:t>verändert</a:t>
            </a:r>
            <a:r>
              <a:rPr lang="en-US" sz="1800" dirty="0">
                <a:ea typeface="+mn-lt"/>
                <a:cs typeface="+mn-lt"/>
              </a:rPr>
              <a:t> </a:t>
            </a:r>
            <a:r>
              <a:rPr lang="en-US" sz="1800" dirty="0" err="1">
                <a:ea typeface="+mn-lt"/>
                <a:cs typeface="+mn-lt"/>
              </a:rPr>
              <a:t>sich</a:t>
            </a:r>
            <a:r>
              <a:rPr lang="en-US" sz="1800" dirty="0">
                <a:ea typeface="+mn-lt"/>
                <a:cs typeface="+mn-lt"/>
              </a:rPr>
              <a:t>. Eine </a:t>
            </a:r>
            <a:r>
              <a:rPr lang="en-US" sz="1800" dirty="0" err="1">
                <a:ea typeface="+mn-lt"/>
                <a:cs typeface="+mn-lt"/>
              </a:rPr>
              <a:t>mögliche</a:t>
            </a:r>
            <a:r>
              <a:rPr lang="en-US" sz="1800" dirty="0">
                <a:ea typeface="+mn-lt"/>
                <a:cs typeface="+mn-lt"/>
              </a:rPr>
              <a:t> </a:t>
            </a:r>
            <a:r>
              <a:rPr lang="en-US" sz="1800" dirty="0" err="1">
                <a:ea typeface="+mn-lt"/>
                <a:cs typeface="+mn-lt"/>
              </a:rPr>
              <a:t>Antwort</a:t>
            </a:r>
            <a:r>
              <a:rPr lang="en-US" sz="1800" dirty="0">
                <a:ea typeface="+mn-lt"/>
                <a:cs typeface="+mn-lt"/>
              </a:rPr>
              <a:t> für die </a:t>
            </a:r>
            <a:r>
              <a:rPr lang="en-US" sz="1800" dirty="0" err="1">
                <a:ea typeface="+mn-lt"/>
                <a:cs typeface="+mn-lt"/>
              </a:rPr>
              <a:t>Umsetzung</a:t>
            </a:r>
            <a:r>
              <a:rPr lang="en-US" sz="1800" dirty="0">
                <a:ea typeface="+mn-lt"/>
                <a:cs typeface="+mn-lt"/>
              </a:rPr>
              <a:t> </a:t>
            </a:r>
            <a:r>
              <a:rPr lang="en-US" sz="1800" dirty="0" err="1">
                <a:ea typeface="+mn-lt"/>
                <a:cs typeface="+mn-lt"/>
              </a:rPr>
              <a:t>innovativer</a:t>
            </a:r>
            <a:r>
              <a:rPr lang="en-US" sz="1800" dirty="0">
                <a:ea typeface="+mn-lt"/>
                <a:cs typeface="+mn-lt"/>
              </a:rPr>
              <a:t> </a:t>
            </a:r>
            <a:r>
              <a:rPr lang="en-US" sz="1800" dirty="0" err="1">
                <a:ea typeface="+mn-lt"/>
                <a:cs typeface="+mn-lt"/>
              </a:rPr>
              <a:t>Lernumgebungen</a:t>
            </a:r>
            <a:r>
              <a:rPr lang="en-US" sz="1800" dirty="0">
                <a:ea typeface="+mn-lt"/>
                <a:cs typeface="+mn-lt"/>
              </a:rPr>
              <a:t> </a:t>
            </a:r>
            <a:r>
              <a:rPr lang="en-US" sz="1800" dirty="0" err="1">
                <a:ea typeface="+mn-lt"/>
                <a:cs typeface="+mn-lt"/>
              </a:rPr>
              <a:t>sind</a:t>
            </a:r>
            <a:r>
              <a:rPr lang="en-US" sz="1800" dirty="0">
                <a:ea typeface="+mn-lt"/>
                <a:cs typeface="+mn-lt"/>
              </a:rPr>
              <a:t> </a:t>
            </a:r>
            <a:r>
              <a:rPr lang="en-US" sz="1800" dirty="0" err="1">
                <a:ea typeface="+mn-lt"/>
                <a:cs typeface="+mn-lt"/>
              </a:rPr>
              <a:t>Schulen</a:t>
            </a:r>
            <a:r>
              <a:rPr lang="en-US" sz="1800" dirty="0">
                <a:ea typeface="+mn-lt"/>
                <a:cs typeface="+mn-lt"/>
              </a:rPr>
              <a:t>, die in </a:t>
            </a:r>
            <a:r>
              <a:rPr lang="en-US" sz="1800" dirty="0" err="1">
                <a:ea typeface="+mn-lt"/>
                <a:cs typeface="+mn-lt"/>
              </a:rPr>
              <a:t>Clustern</a:t>
            </a:r>
            <a:r>
              <a:rPr lang="en-US" sz="1800" dirty="0">
                <a:ea typeface="+mn-lt"/>
                <a:cs typeface="+mn-lt"/>
              </a:rPr>
              <a:t> </a:t>
            </a:r>
            <a:r>
              <a:rPr lang="en-US" sz="1800" dirty="0" err="1">
                <a:ea typeface="+mn-lt"/>
                <a:cs typeface="+mn-lt"/>
              </a:rPr>
              <a:t>organisiert</a:t>
            </a:r>
            <a:r>
              <a:rPr lang="en-US" sz="1800" dirty="0">
                <a:ea typeface="+mn-lt"/>
                <a:cs typeface="+mn-lt"/>
              </a:rPr>
              <a:t> </a:t>
            </a:r>
            <a:r>
              <a:rPr lang="en-US" sz="1800" dirty="0" err="1">
                <a:ea typeface="+mn-lt"/>
                <a:cs typeface="+mn-lt"/>
              </a:rPr>
              <a:t>sind</a:t>
            </a:r>
            <a:r>
              <a:rPr lang="en-US" sz="1800" dirty="0">
                <a:ea typeface="+mn-lt"/>
                <a:cs typeface="+mn-lt"/>
              </a:rPr>
              <a:t>.</a:t>
            </a:r>
          </a:p>
          <a:p>
            <a:endParaRPr lang="en-US" sz="1800"/>
          </a:p>
          <a:p>
            <a:r>
              <a:rPr lang="en-US" sz="1800" dirty="0"/>
              <a:t>Ein Workshop von und </a:t>
            </a:r>
            <a:r>
              <a:rPr lang="en-US" sz="1800" dirty="0" err="1"/>
              <a:t>mit</a:t>
            </a:r>
            <a:r>
              <a:rPr lang="en-US" sz="1800" dirty="0"/>
              <a:t>:</a:t>
            </a:r>
          </a:p>
          <a:p>
            <a:r>
              <a:rPr lang="en-US" sz="1800" dirty="0"/>
              <a:t>Petra </a:t>
            </a:r>
            <a:r>
              <a:rPr lang="en-US" sz="1800" dirty="0" err="1"/>
              <a:t>Strübel</a:t>
            </a:r>
            <a:r>
              <a:rPr lang="en-US" sz="1800" dirty="0"/>
              <a:t>-Yilmaz, Darmstadt</a:t>
            </a:r>
          </a:p>
          <a:p>
            <a:r>
              <a:rPr lang="en-US" sz="1800" dirty="0"/>
              <a:t>Simone</a:t>
            </a:r>
            <a:r>
              <a:rPr lang="en-US" sz="1800" dirty="0">
                <a:ea typeface="+mn-lt"/>
                <a:cs typeface="+mn-lt"/>
              </a:rPr>
              <a:t> Stoy </a:t>
            </a:r>
            <a:r>
              <a:rPr lang="en-US" sz="1800" dirty="0" err="1">
                <a:ea typeface="+mn-lt"/>
                <a:cs typeface="+mn-lt"/>
              </a:rPr>
              <a:t>Hückeswagen</a:t>
            </a:r>
            <a:r>
              <a:rPr lang="en-US" sz="1800" dirty="0">
                <a:ea typeface="+mn-lt"/>
                <a:cs typeface="+mn-lt"/>
              </a:rPr>
              <a:t> </a:t>
            </a:r>
          </a:p>
          <a:p>
            <a:r>
              <a:rPr lang="en-US" sz="1800" dirty="0">
                <a:ea typeface="+mn-lt"/>
                <a:cs typeface="+mn-lt"/>
              </a:rPr>
              <a:t>Sonja Janowski, </a:t>
            </a:r>
            <a:r>
              <a:rPr lang="en-US" sz="1800" dirty="0" err="1">
                <a:ea typeface="+mn-lt"/>
                <a:cs typeface="+mn-lt"/>
              </a:rPr>
              <a:t>Hückeswagen</a:t>
            </a:r>
            <a:endParaRPr lang="en-US" sz="1800" dirty="0" err="1"/>
          </a:p>
        </p:txBody>
      </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56145-23BE-BBFA-AB71-54155C16E755}"/>
              </a:ext>
            </a:extLst>
          </p:cNvPr>
          <p:cNvSpPr>
            <a:spLocks noGrp="1"/>
          </p:cNvSpPr>
          <p:nvPr>
            <p:ph type="title"/>
          </p:nvPr>
        </p:nvSpPr>
        <p:spPr/>
        <p:txBody>
          <a:bodyPr/>
          <a:lstStyle/>
          <a:p>
            <a:r>
              <a:rPr lang="de-DE"/>
              <a:t>         Die örtlichen Tageszeitungen berichten:</a:t>
            </a:r>
            <a:br>
              <a:rPr lang="de-DE"/>
            </a:br>
            <a:endParaRPr lang="de-DE"/>
          </a:p>
        </p:txBody>
      </p:sp>
      <p:pic>
        <p:nvPicPr>
          <p:cNvPr id="4" name="Inhaltsplatzhalter 3" descr="Ein Bild, das Text, Screenshot, Schrift enthält.&#10;&#10;Beschreibung automatisch generiert.">
            <a:extLst>
              <a:ext uri="{FF2B5EF4-FFF2-40B4-BE49-F238E27FC236}">
                <a16:creationId xmlns:a16="http://schemas.microsoft.com/office/drawing/2014/main" id="{9E54095C-38D4-1DED-CB51-7800F1C57FCC}"/>
              </a:ext>
            </a:extLst>
          </p:cNvPr>
          <p:cNvPicPr>
            <a:picLocks noGrp="1" noChangeAspect="1"/>
          </p:cNvPicPr>
          <p:nvPr>
            <p:ph idx="1"/>
          </p:nvPr>
        </p:nvPicPr>
        <p:blipFill>
          <a:blip r:embed="rId2"/>
          <a:stretch>
            <a:fillRect/>
          </a:stretch>
        </p:blipFill>
        <p:spPr>
          <a:xfrm>
            <a:off x="3048001" y="1462100"/>
            <a:ext cx="6096000" cy="3701143"/>
          </a:xfrm>
        </p:spPr>
      </p:pic>
    </p:spTree>
    <p:extLst>
      <p:ext uri="{BB962C8B-B14F-4D97-AF65-F5344CB8AC3E}">
        <p14:creationId xmlns:p14="http://schemas.microsoft.com/office/powerpoint/2010/main" val="247678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2A0202-90B9-D091-DF57-AA16B9E051EA}"/>
              </a:ext>
            </a:extLst>
          </p:cNvPr>
          <p:cNvSpPr>
            <a:spLocks noGrp="1"/>
          </p:cNvSpPr>
          <p:nvPr>
            <p:ph type="title"/>
          </p:nvPr>
        </p:nvSpPr>
        <p:spPr/>
        <p:txBody>
          <a:bodyPr/>
          <a:lstStyle/>
          <a:p>
            <a:r>
              <a:rPr lang="de-DE"/>
              <a:t>                Ein Cluster der Löwen-Grundschule </a:t>
            </a:r>
            <a:br>
              <a:rPr lang="de-DE" dirty="0"/>
            </a:br>
            <a:r>
              <a:rPr lang="de-DE" dirty="0"/>
              <a:t>                               Jahrgangsstufe 1</a:t>
            </a:r>
          </a:p>
        </p:txBody>
      </p:sp>
      <p:pic>
        <p:nvPicPr>
          <p:cNvPr id="4" name="Inhaltsplatzhalter 3" descr="Ein Bild, das Kleidung, Person, Text, Schuhwerk enthält.&#10;&#10;Beschreibung automatisch generiert.">
            <a:extLst>
              <a:ext uri="{FF2B5EF4-FFF2-40B4-BE49-F238E27FC236}">
                <a16:creationId xmlns:a16="http://schemas.microsoft.com/office/drawing/2014/main" id="{961A54ED-D024-2B9C-2725-F1F9FACADF77}"/>
              </a:ext>
            </a:extLst>
          </p:cNvPr>
          <p:cNvPicPr>
            <a:picLocks noGrp="1" noChangeAspect="1"/>
          </p:cNvPicPr>
          <p:nvPr>
            <p:ph idx="1"/>
          </p:nvPr>
        </p:nvPicPr>
        <p:blipFill>
          <a:blip r:embed="rId2"/>
          <a:stretch>
            <a:fillRect/>
          </a:stretch>
        </p:blipFill>
        <p:spPr>
          <a:xfrm>
            <a:off x="3637015" y="1818942"/>
            <a:ext cx="4917972" cy="4114800"/>
          </a:xfrm>
        </p:spPr>
      </p:pic>
    </p:spTree>
    <p:extLst>
      <p:ext uri="{BB962C8B-B14F-4D97-AF65-F5344CB8AC3E}">
        <p14:creationId xmlns:p14="http://schemas.microsoft.com/office/powerpoint/2010/main" val="402433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3ADA5-19CF-2296-5EDD-9A7B6A4B91D3}"/>
              </a:ext>
            </a:extLst>
          </p:cNvPr>
          <p:cNvSpPr>
            <a:spLocks noGrp="1"/>
          </p:cNvSpPr>
          <p:nvPr>
            <p:ph type="title"/>
          </p:nvPr>
        </p:nvSpPr>
        <p:spPr/>
        <p:txBody>
          <a:bodyPr/>
          <a:lstStyle/>
          <a:p>
            <a:r>
              <a:rPr lang="de-DE"/>
              <a:t>Besonderheiten in der Konzeption</a:t>
            </a:r>
          </a:p>
        </p:txBody>
      </p:sp>
      <p:pic>
        <p:nvPicPr>
          <p:cNvPr id="3" name="Inhaltsplatzhalter 2" descr="Ein Bild, das Kleidung, Person, Menschliches Gesicht, Lernen enthält.&#10;&#10;Beschreibung automatisch generiert.">
            <a:extLst>
              <a:ext uri="{FF2B5EF4-FFF2-40B4-BE49-F238E27FC236}">
                <a16:creationId xmlns:a16="http://schemas.microsoft.com/office/drawing/2014/main" id="{12977188-40FE-1D20-84FA-75BF54223885}"/>
              </a:ext>
            </a:extLst>
          </p:cNvPr>
          <p:cNvPicPr>
            <a:picLocks noGrp="1" noChangeAspect="1"/>
          </p:cNvPicPr>
          <p:nvPr>
            <p:ph sz="half" idx="2"/>
          </p:nvPr>
        </p:nvPicPr>
        <p:blipFill>
          <a:blip r:embed="rId2"/>
          <a:stretch>
            <a:fillRect/>
          </a:stretch>
        </p:blipFill>
        <p:spPr>
          <a:xfrm>
            <a:off x="6161508" y="1809222"/>
            <a:ext cx="5800255" cy="4114800"/>
          </a:xfrm>
        </p:spPr>
      </p:pic>
      <p:sp>
        <p:nvSpPr>
          <p:cNvPr id="6" name="Inhaltsplatzhalter 5">
            <a:extLst>
              <a:ext uri="{FF2B5EF4-FFF2-40B4-BE49-F238E27FC236}">
                <a16:creationId xmlns:a16="http://schemas.microsoft.com/office/drawing/2014/main" id="{39D46A3E-63D0-E670-CE51-A1E5FA283A21}"/>
              </a:ext>
            </a:extLst>
          </p:cNvPr>
          <p:cNvSpPr>
            <a:spLocks noGrp="1"/>
          </p:cNvSpPr>
          <p:nvPr>
            <p:ph sz="half" idx="1"/>
          </p:nvPr>
        </p:nvSpPr>
        <p:spPr/>
        <p:txBody>
          <a:bodyPr vert="horz" lIns="91440" tIns="45720" rIns="91440" bIns="45720" rtlCol="0" anchor="t">
            <a:normAutofit/>
          </a:bodyPr>
          <a:lstStyle/>
          <a:p>
            <a:pPr marL="210185" indent="-210185"/>
            <a:r>
              <a:rPr lang="de-DE" dirty="0"/>
              <a:t>Homogenität in der Altersstruktur innerhalb der Cluster</a:t>
            </a:r>
          </a:p>
          <a:p>
            <a:pPr marL="210185" indent="-210185"/>
            <a:r>
              <a:rPr lang="de-DE" dirty="0"/>
              <a:t>Clusterteams für 4 Jahre</a:t>
            </a:r>
          </a:p>
          <a:p>
            <a:pPr marL="210185" indent="-210185"/>
            <a:r>
              <a:rPr lang="de-DE" dirty="0"/>
              <a:t>Gemeinsame Elternarbeit</a:t>
            </a:r>
          </a:p>
          <a:p>
            <a:pPr marL="210185" indent="-210185"/>
            <a:r>
              <a:rPr lang="de-DE" dirty="0"/>
              <a:t>Jährliche Rotation</a:t>
            </a:r>
          </a:p>
          <a:p>
            <a:pPr marL="210185" indent="-210185"/>
            <a:r>
              <a:rPr lang="de-DE" dirty="0"/>
              <a:t>Raumkonzept</a:t>
            </a:r>
          </a:p>
          <a:p>
            <a:pPr marL="210185" indent="-210185"/>
            <a:r>
              <a:rPr lang="de-DE" dirty="0"/>
              <a:t>Raumnutzung</a:t>
            </a:r>
          </a:p>
          <a:p>
            <a:pPr marL="210185" indent="-210185"/>
            <a:r>
              <a:rPr lang="de-DE" dirty="0"/>
              <a:t>Kommunikationsstrukturen</a:t>
            </a:r>
          </a:p>
          <a:p>
            <a:pPr marL="210185" indent="-210185"/>
            <a:r>
              <a:rPr lang="de-DE" dirty="0"/>
              <a:t>Kooperationen</a:t>
            </a:r>
          </a:p>
          <a:p>
            <a:pPr marL="210185" indent="-210185"/>
            <a:r>
              <a:rPr lang="de-DE" dirty="0"/>
              <a:t>Verantwortungsübernahmen</a:t>
            </a:r>
          </a:p>
          <a:p>
            <a:pPr marL="210185" indent="-210185"/>
            <a:endParaRPr lang="de-DE"/>
          </a:p>
        </p:txBody>
      </p:sp>
    </p:spTree>
    <p:extLst>
      <p:ext uri="{BB962C8B-B14F-4D97-AF65-F5344CB8AC3E}">
        <p14:creationId xmlns:p14="http://schemas.microsoft.com/office/powerpoint/2010/main" val="199935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F0DD63-CF37-FC07-3787-459B276B9D30}"/>
              </a:ext>
            </a:extLst>
          </p:cNvPr>
          <p:cNvSpPr>
            <a:spLocks noGrp="1"/>
          </p:cNvSpPr>
          <p:nvPr>
            <p:ph type="title"/>
          </p:nvPr>
        </p:nvSpPr>
        <p:spPr/>
        <p:txBody>
          <a:bodyPr/>
          <a:lstStyle/>
          <a:p>
            <a:r>
              <a:rPr lang="de-DE" dirty="0"/>
              <a:t>                                          Reflexion</a:t>
            </a:r>
          </a:p>
        </p:txBody>
      </p:sp>
      <p:sp>
        <p:nvSpPr>
          <p:cNvPr id="4" name="Textplatzhalter 3">
            <a:extLst>
              <a:ext uri="{FF2B5EF4-FFF2-40B4-BE49-F238E27FC236}">
                <a16:creationId xmlns:a16="http://schemas.microsoft.com/office/drawing/2014/main" id="{7F0DC9FE-3D6E-76B8-8F99-D15D446D5BEC}"/>
              </a:ext>
            </a:extLst>
          </p:cNvPr>
          <p:cNvSpPr>
            <a:spLocks noGrp="1"/>
          </p:cNvSpPr>
          <p:nvPr>
            <p:ph type="body" idx="1"/>
          </p:nvPr>
        </p:nvSpPr>
        <p:spPr/>
        <p:txBody>
          <a:bodyPr/>
          <a:lstStyle/>
          <a:p>
            <a:r>
              <a:rPr lang="de-DE" dirty="0"/>
              <a:t>Positive Aspekte</a:t>
            </a:r>
          </a:p>
        </p:txBody>
      </p:sp>
      <p:sp>
        <p:nvSpPr>
          <p:cNvPr id="3" name="Inhaltsplatzhalter 2">
            <a:extLst>
              <a:ext uri="{FF2B5EF4-FFF2-40B4-BE49-F238E27FC236}">
                <a16:creationId xmlns:a16="http://schemas.microsoft.com/office/drawing/2014/main" id="{88E9AAE3-ADF5-C838-BD0F-E1CBAAE257FB}"/>
              </a:ext>
            </a:extLst>
          </p:cNvPr>
          <p:cNvSpPr>
            <a:spLocks noGrp="1"/>
          </p:cNvSpPr>
          <p:nvPr>
            <p:ph sz="half" idx="2"/>
          </p:nvPr>
        </p:nvSpPr>
        <p:spPr/>
        <p:txBody>
          <a:bodyPr vert="horz" lIns="91440" tIns="45720" rIns="91440" bIns="45720" rtlCol="0" anchor="t">
            <a:normAutofit fontScale="92500" lnSpcReduction="10000"/>
          </a:bodyPr>
          <a:lstStyle/>
          <a:p>
            <a:pPr marL="210185" indent="-210185"/>
            <a:r>
              <a:rPr lang="de-DE" dirty="0"/>
              <a:t>Mehr Raum insgesamt zur Verfügung</a:t>
            </a:r>
          </a:p>
          <a:p>
            <a:pPr marL="210185" indent="-210185"/>
            <a:r>
              <a:rPr lang="de-DE" dirty="0"/>
              <a:t>Interdisziplinäre Arbeit</a:t>
            </a:r>
          </a:p>
          <a:p>
            <a:pPr marL="210185" indent="-210185"/>
            <a:r>
              <a:rPr lang="de-DE" dirty="0"/>
              <a:t>Engere Kooperation aller Beteiligter</a:t>
            </a:r>
          </a:p>
          <a:p>
            <a:pPr marL="210185" indent="-210185"/>
            <a:r>
              <a:rPr lang="de-DE" dirty="0"/>
              <a:t>Mitsprache des OGS-Personals wächst</a:t>
            </a:r>
          </a:p>
          <a:p>
            <a:pPr marL="210185" indent="-210185"/>
            <a:r>
              <a:rPr lang="de-DE" dirty="0"/>
              <a:t>Gemeinsame Regeln und Werte vertreten</a:t>
            </a:r>
          </a:p>
          <a:p>
            <a:pPr marL="210185" indent="-210185"/>
            <a:endParaRPr lang="de-DE" dirty="0"/>
          </a:p>
        </p:txBody>
      </p:sp>
      <p:sp>
        <p:nvSpPr>
          <p:cNvPr id="5" name="Textplatzhalter 4">
            <a:extLst>
              <a:ext uri="{FF2B5EF4-FFF2-40B4-BE49-F238E27FC236}">
                <a16:creationId xmlns:a16="http://schemas.microsoft.com/office/drawing/2014/main" id="{1CC24EAC-8C21-8AF1-6E1C-67ADF817C502}"/>
              </a:ext>
            </a:extLst>
          </p:cNvPr>
          <p:cNvSpPr>
            <a:spLocks noGrp="1"/>
          </p:cNvSpPr>
          <p:nvPr>
            <p:ph type="body" sz="quarter" idx="3"/>
          </p:nvPr>
        </p:nvSpPr>
        <p:spPr/>
        <p:txBody>
          <a:bodyPr/>
          <a:lstStyle/>
          <a:p>
            <a:r>
              <a:rPr lang="de-DE" dirty="0"/>
              <a:t>Stolpersteine</a:t>
            </a:r>
          </a:p>
        </p:txBody>
      </p:sp>
      <p:sp>
        <p:nvSpPr>
          <p:cNvPr id="6" name="Inhaltsplatzhalter 5">
            <a:extLst>
              <a:ext uri="{FF2B5EF4-FFF2-40B4-BE49-F238E27FC236}">
                <a16:creationId xmlns:a16="http://schemas.microsoft.com/office/drawing/2014/main" id="{87D01D43-8A53-7608-B53B-AD78A13DECEB}"/>
              </a:ext>
            </a:extLst>
          </p:cNvPr>
          <p:cNvSpPr>
            <a:spLocks noGrp="1"/>
          </p:cNvSpPr>
          <p:nvPr>
            <p:ph sz="quarter" idx="4"/>
          </p:nvPr>
        </p:nvSpPr>
        <p:spPr/>
        <p:txBody>
          <a:bodyPr vert="horz" lIns="91440" tIns="45720" rIns="91440" bIns="45720" rtlCol="0" anchor="t">
            <a:normAutofit fontScale="92500" lnSpcReduction="10000"/>
          </a:bodyPr>
          <a:lstStyle/>
          <a:p>
            <a:pPr marL="210185" indent="-210185"/>
            <a:r>
              <a:rPr lang="de-DE" dirty="0"/>
              <a:t>Viele Akteure</a:t>
            </a:r>
          </a:p>
          <a:p>
            <a:pPr marL="210185" indent="-210185"/>
            <a:r>
              <a:rPr lang="de-DE" dirty="0"/>
              <a:t>Kommunikationsstrukturen müssen erarbeitet und gepflegt werden</a:t>
            </a:r>
          </a:p>
          <a:p>
            <a:pPr marL="210185" indent="-210185"/>
            <a:r>
              <a:rPr lang="de-DE" dirty="0"/>
              <a:t>Gemeinsame Zeit zum Austausch der unterschiedlichen Akteure finden</a:t>
            </a:r>
          </a:p>
          <a:p>
            <a:pPr marL="210185" indent="-210185"/>
            <a:r>
              <a:rPr lang="de-DE" dirty="0"/>
              <a:t>Reflexionsbereitschaft </a:t>
            </a:r>
          </a:p>
          <a:p>
            <a:pPr marL="210185" indent="-210185"/>
            <a:r>
              <a:rPr lang="de-DE" dirty="0"/>
              <a:t>Alte Gewohnheiten ablegen</a:t>
            </a:r>
          </a:p>
          <a:p>
            <a:pPr marL="210185" indent="-210185"/>
            <a:r>
              <a:rPr lang="de-DE" dirty="0"/>
              <a:t>Verantwortung für gemeinsame Räume und Materialien</a:t>
            </a:r>
          </a:p>
          <a:p>
            <a:pPr marL="210185" indent="-210185"/>
            <a:r>
              <a:rPr lang="de-DE" dirty="0"/>
              <a:t>Personelle Unterschiede und Auffassungen</a:t>
            </a:r>
          </a:p>
          <a:p>
            <a:pPr marL="210185" indent="-210185"/>
            <a:endParaRPr lang="de-DE" dirty="0"/>
          </a:p>
        </p:txBody>
      </p:sp>
    </p:spTree>
    <p:extLst>
      <p:ext uri="{BB962C8B-B14F-4D97-AF65-F5344CB8AC3E}">
        <p14:creationId xmlns:p14="http://schemas.microsoft.com/office/powerpoint/2010/main" val="42069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FDBD8F-F393-B1B3-9501-9F1A07FE58F2}"/>
              </a:ext>
            </a:extLst>
          </p:cNvPr>
          <p:cNvSpPr>
            <a:spLocks noGrp="1"/>
          </p:cNvSpPr>
          <p:nvPr>
            <p:ph type="title"/>
          </p:nvPr>
        </p:nvSpPr>
        <p:spPr>
          <a:xfrm>
            <a:off x="1710024" y="-74279"/>
            <a:ext cx="6949440" cy="3143393"/>
          </a:xfrm>
        </p:spPr>
        <p:txBody>
          <a:bodyPr>
            <a:normAutofit/>
          </a:bodyPr>
          <a:lstStyle/>
          <a:p>
            <a:r>
              <a:rPr lang="de-DE" sz="3600" dirty="0"/>
              <a:t>Anspruch auf Ganztagsbetreuung </a:t>
            </a:r>
          </a:p>
        </p:txBody>
      </p:sp>
      <p:sp>
        <p:nvSpPr>
          <p:cNvPr id="3" name="Textplatzhalter 2">
            <a:extLst>
              <a:ext uri="{FF2B5EF4-FFF2-40B4-BE49-F238E27FC236}">
                <a16:creationId xmlns:a16="http://schemas.microsoft.com/office/drawing/2014/main" id="{318E09FA-AE34-D307-8218-A8FFA451E76C}"/>
              </a:ext>
            </a:extLst>
          </p:cNvPr>
          <p:cNvSpPr>
            <a:spLocks noGrp="1"/>
          </p:cNvSpPr>
          <p:nvPr>
            <p:ph type="body" idx="1"/>
          </p:nvPr>
        </p:nvSpPr>
        <p:spPr>
          <a:xfrm>
            <a:off x="1668270" y="3356852"/>
            <a:ext cx="6949440" cy="2474564"/>
          </a:xfrm>
        </p:spPr>
        <p:txBody>
          <a:bodyPr vert="horz" lIns="91440" tIns="45720" rIns="91440" bIns="45720" rtlCol="0" anchor="t">
            <a:normAutofit/>
          </a:bodyPr>
          <a:lstStyle/>
          <a:p>
            <a:pPr marL="342900" indent="-342900">
              <a:buChar char="•"/>
            </a:pPr>
            <a:r>
              <a:rPr lang="de-DE" dirty="0"/>
              <a:t>Personelle Situation im Offenen Ganztag7 Fachkräftemangel</a:t>
            </a:r>
          </a:p>
          <a:p>
            <a:pPr marL="342900" indent="-342900">
              <a:buChar char="•"/>
            </a:pPr>
            <a:r>
              <a:rPr lang="de-DE" dirty="0"/>
              <a:t>Kalkulation und Variation der Anzahl der Kinder im Offenen Ganztag</a:t>
            </a:r>
          </a:p>
          <a:p>
            <a:pPr marL="342900" indent="-342900">
              <a:buChar char="•"/>
            </a:pPr>
            <a:r>
              <a:rPr lang="de-DE" dirty="0"/>
              <a:t>Prekäre Arbeitsverhältnisse für pädagogisches Personal</a:t>
            </a:r>
          </a:p>
        </p:txBody>
      </p:sp>
    </p:spTree>
    <p:extLst>
      <p:ext uri="{BB962C8B-B14F-4D97-AF65-F5344CB8AC3E}">
        <p14:creationId xmlns:p14="http://schemas.microsoft.com/office/powerpoint/2010/main" val="226297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655771-E1C4-628A-E73B-B4BD0500BDEC}"/>
              </a:ext>
            </a:extLst>
          </p:cNvPr>
          <p:cNvSpPr>
            <a:spLocks noGrp="1"/>
          </p:cNvSpPr>
          <p:nvPr>
            <p:ph type="title"/>
          </p:nvPr>
        </p:nvSpPr>
        <p:spPr/>
        <p:txBody>
          <a:bodyPr>
            <a:normAutofit fontScale="90000"/>
          </a:bodyPr>
          <a:lstStyle/>
          <a:p>
            <a:r>
              <a:rPr lang="de-DE" sz="3600" dirty="0"/>
              <a:t>Zeit für den gemeinsamen Austausch</a:t>
            </a:r>
            <a:br>
              <a:rPr lang="de-DE" sz="3600" dirty="0"/>
            </a:br>
            <a:r>
              <a:rPr lang="de-DE" sz="3600" dirty="0"/>
              <a:t>und Raum für offene Fragen, Anmerkungen und eigene Erfahrungen </a:t>
            </a:r>
            <a:br>
              <a:rPr lang="de-DE" sz="3600" dirty="0"/>
            </a:br>
            <a:br>
              <a:rPr lang="de-DE" sz="3600" dirty="0"/>
            </a:br>
            <a:br>
              <a:rPr lang="de-DE" sz="3600" dirty="0"/>
            </a:br>
            <a:endParaRPr lang="de-DE" sz="3600"/>
          </a:p>
        </p:txBody>
      </p:sp>
      <p:sp>
        <p:nvSpPr>
          <p:cNvPr id="3" name="Textplatzhalter 2">
            <a:extLst>
              <a:ext uri="{FF2B5EF4-FFF2-40B4-BE49-F238E27FC236}">
                <a16:creationId xmlns:a16="http://schemas.microsoft.com/office/drawing/2014/main" id="{1D09E42E-DF78-9EC4-D4BB-307E662A5043}"/>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64076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sz="3200" dirty="0"/>
          </a:p>
        </p:txBody>
      </p:sp>
      <p:sp>
        <p:nvSpPr>
          <p:cNvPr id="3" name="Subtitle 2"/>
          <p:cNvSpPr>
            <a:spLocks noGrp="1"/>
          </p:cNvSpPr>
          <p:nvPr>
            <p:ph type="subTitle" idx="1"/>
          </p:nvPr>
        </p:nvSpPr>
        <p:spPr/>
        <p:txBody>
          <a:bodyPr vert="horz" lIns="91440" tIns="45720" rIns="91440" bIns="45720" rtlCol="0" anchor="t">
            <a:normAutofit/>
          </a:bodyPr>
          <a:lstStyle/>
          <a:p>
            <a:r>
              <a:rPr lang="en-US" sz="2400" dirty="0" err="1"/>
              <a:t>Vielen</a:t>
            </a:r>
            <a:r>
              <a:rPr lang="en-US" sz="2400" dirty="0"/>
              <a:t> Dank für </a:t>
            </a:r>
            <a:r>
              <a:rPr lang="en-US" sz="2400" dirty="0" err="1"/>
              <a:t>Ihre</a:t>
            </a:r>
            <a:r>
              <a:rPr lang="en-US" sz="2400" dirty="0"/>
              <a:t> </a:t>
            </a:r>
            <a:r>
              <a:rPr lang="en-US" sz="2400" dirty="0" err="1"/>
              <a:t>Aufmerksamkeit</a:t>
            </a:r>
            <a:endParaRPr lang="en-US" dirty="0" err="1"/>
          </a:p>
        </p:txBody>
      </p:sp>
      <p:pic>
        <p:nvPicPr>
          <p:cNvPr id="4" name="Grafik 3" descr="Ein Bild, das Text, Screenshot, Design enthält.&#10;&#10;Beschreibung automatisch generiert.">
            <a:extLst>
              <a:ext uri="{FF2B5EF4-FFF2-40B4-BE49-F238E27FC236}">
                <a16:creationId xmlns:a16="http://schemas.microsoft.com/office/drawing/2014/main" id="{6B956BC9-8A46-C0B3-9AFD-4D65B6FE266D}"/>
              </a:ext>
            </a:extLst>
          </p:cNvPr>
          <p:cNvPicPr>
            <a:picLocks noChangeAspect="1"/>
          </p:cNvPicPr>
          <p:nvPr/>
        </p:nvPicPr>
        <p:blipFill>
          <a:blip r:embed="rId3"/>
          <a:stretch>
            <a:fillRect/>
          </a:stretch>
        </p:blipFill>
        <p:spPr>
          <a:xfrm>
            <a:off x="2655609" y="1194148"/>
            <a:ext cx="2663687" cy="4114800"/>
          </a:xfrm>
          <a:prstGeom prst="rect">
            <a:avLst/>
          </a:prstGeom>
        </p:spPr>
      </p:pic>
    </p:spTree>
    <p:extLst>
      <p:ext uri="{BB962C8B-B14F-4D97-AF65-F5344CB8AC3E}">
        <p14:creationId xmlns:p14="http://schemas.microsoft.com/office/powerpoint/2010/main" val="390208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Literatur</a:t>
            </a:r>
            <a:r>
              <a:rPr lang="en-US"/>
              <a:t> und Links</a:t>
            </a:r>
          </a:p>
        </p:txBody>
      </p:sp>
      <p:sp>
        <p:nvSpPr>
          <p:cNvPr id="3" name="Text Placeholder 2"/>
          <p:cNvSpPr>
            <a:spLocks noGrp="1"/>
          </p:cNvSpPr>
          <p:nvPr>
            <p:ph type="body" idx="1"/>
          </p:nvPr>
        </p:nvSpPr>
        <p:spPr/>
        <p:txBody>
          <a:bodyPr/>
          <a:lstStyle/>
          <a:p>
            <a:r>
              <a:rPr lang="de-DE"/>
              <a:t>Links</a:t>
            </a:r>
          </a:p>
        </p:txBody>
      </p:sp>
      <p:sp>
        <p:nvSpPr>
          <p:cNvPr id="4" name="Content Placeholder 3"/>
          <p:cNvSpPr>
            <a:spLocks noGrp="1"/>
          </p:cNvSpPr>
          <p:nvPr>
            <p:ph sz="half" idx="2"/>
          </p:nvPr>
        </p:nvSpPr>
        <p:spPr/>
        <p:txBody>
          <a:bodyPr vert="horz" lIns="91440" tIns="45720" rIns="91440" bIns="45720" rtlCol="0" anchor="t">
            <a:normAutofit fontScale="92500"/>
          </a:bodyPr>
          <a:lstStyle/>
          <a:p>
            <a:pPr marL="210185" indent="-210185"/>
            <a:r>
              <a:rPr lang="en-US">
                <a:ea typeface="+mn-lt"/>
                <a:cs typeface="+mn-lt"/>
                <a:hlinkClick r:id="rId3"/>
              </a:rPr>
              <a:t>https://www.zukunftsraum-schule.de/pdf/information/schulgestaltung/SEYDEL%20Kleine%20Schule%20gro%C3%9Fe%20Schule%20ZS3%202013.pdf</a:t>
            </a:r>
            <a:endParaRPr lang="en-US">
              <a:ea typeface="+mn-lt"/>
              <a:cs typeface="+mn-lt"/>
            </a:endParaRPr>
          </a:p>
          <a:p>
            <a:pPr marL="210185" indent="-210185"/>
            <a:r>
              <a:rPr lang="en-US">
                <a:ea typeface="+mn-lt"/>
                <a:cs typeface="+mn-lt"/>
              </a:rPr>
              <a:t>https://www.ganztagsschulen.org/SharedDocs/Kurzmeldungen/de/p-r/regenbogenschule-duesseldorfs-erste-clusterschule.html</a:t>
            </a:r>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vert="horz" lIns="91440" tIns="45720" rIns="91440" bIns="45720" rtlCol="0" anchor="t">
            <a:normAutofit fontScale="92500"/>
          </a:bodyPr>
          <a:lstStyle/>
          <a:p>
            <a:pPr marL="210185" indent="-210185"/>
            <a:r>
              <a:rPr lang="en-US" err="1"/>
              <a:t>Düsseldorfs</a:t>
            </a:r>
            <a:r>
              <a:rPr lang="en-US"/>
              <a:t> </a:t>
            </a:r>
            <a:r>
              <a:rPr lang="en-US" err="1"/>
              <a:t>erste</a:t>
            </a:r>
            <a:r>
              <a:rPr lang="en-US"/>
              <a:t> </a:t>
            </a:r>
            <a:r>
              <a:rPr lang="en-US" err="1"/>
              <a:t>Clusterschule</a:t>
            </a:r>
            <a:r>
              <a:rPr lang="en-US"/>
              <a:t> </a:t>
            </a:r>
            <a:r>
              <a:rPr lang="en-US" err="1"/>
              <a:t>geht</a:t>
            </a:r>
            <a:r>
              <a:rPr lang="en-US"/>
              <a:t> an den Start </a:t>
            </a:r>
            <a:r>
              <a:rPr lang="en-US">
                <a:ea typeface="+mn-lt"/>
                <a:cs typeface="+mn-lt"/>
                <a:hlinkClick r:id="rId4"/>
              </a:rPr>
              <a:t>https://youtu.be/y2Ytj7kY-PY?si=htHCQSUO_mhpQnLn</a:t>
            </a:r>
            <a:endParaRPr lang="de-DE">
              <a:ea typeface="+mn-lt"/>
              <a:cs typeface="+mn-lt"/>
            </a:endParaRPr>
          </a:p>
          <a:p>
            <a:pPr marL="210185" indent="-210185"/>
            <a:r>
              <a:rPr lang="en-US" err="1"/>
              <a:t>Richtlinie</a:t>
            </a:r>
            <a:r>
              <a:rPr lang="en-US"/>
              <a:t> </a:t>
            </a:r>
            <a:r>
              <a:rPr lang="en-US" err="1"/>
              <a:t>über</a:t>
            </a:r>
            <a:r>
              <a:rPr lang="en-US"/>
              <a:t> </a:t>
            </a:r>
            <a:r>
              <a:rPr lang="en-US" err="1"/>
              <a:t>bauaufsichtliche</a:t>
            </a:r>
            <a:r>
              <a:rPr lang="en-US"/>
              <a:t> </a:t>
            </a:r>
            <a:r>
              <a:rPr lang="en-US" err="1"/>
              <a:t>Anforderungen</a:t>
            </a:r>
            <a:r>
              <a:rPr lang="en-US"/>
              <a:t> an </a:t>
            </a:r>
            <a:r>
              <a:rPr lang="en-US" err="1"/>
              <a:t>Schulen</a:t>
            </a:r>
            <a:r>
              <a:rPr lang="en-US"/>
              <a:t> (</a:t>
            </a:r>
            <a:r>
              <a:rPr lang="en-US" err="1"/>
              <a:t>Schulbaurichtlinie</a:t>
            </a:r>
            <a:r>
              <a:rPr lang="en-US"/>
              <a:t> – </a:t>
            </a:r>
            <a:r>
              <a:rPr lang="en-US" err="1"/>
              <a:t>SchulBauR</a:t>
            </a:r>
            <a:r>
              <a:rPr lang="en-US"/>
              <a:t>) </a:t>
            </a:r>
            <a:r>
              <a:rPr lang="en-US" err="1"/>
              <a:t>Runderlass</a:t>
            </a:r>
            <a:r>
              <a:rPr lang="en-US"/>
              <a:t> des </a:t>
            </a:r>
            <a:r>
              <a:rPr lang="en-US" err="1"/>
              <a:t>Ministeriums</a:t>
            </a:r>
            <a:r>
              <a:rPr lang="en-US"/>
              <a:t> für Heimat, </a:t>
            </a:r>
            <a:r>
              <a:rPr lang="en-US" err="1"/>
              <a:t>Kommunales</a:t>
            </a:r>
            <a:r>
              <a:rPr lang="en-US"/>
              <a:t>, Bau und </a:t>
            </a:r>
            <a:r>
              <a:rPr lang="en-US" err="1"/>
              <a:t>Gleichstellung</a:t>
            </a:r>
            <a:r>
              <a:rPr lang="en-US"/>
              <a:t> – 615 – 170 –</a:t>
            </a:r>
            <a:r>
              <a:rPr lang="en-US">
                <a:ea typeface="+mn-lt"/>
                <a:cs typeface="+mn-lt"/>
              </a:rPr>
              <a:t>  https://recht.nrw.de/lmi/owa/br_bes_text?anw_nr=1&amp;gld_nr=2&amp;ugl_nr=23213&amp;bes_id=44088&amp;menu=1&amp;sg=0&amp;aufgehoben=N&amp;keyword=Schulbaurichtlinie</a:t>
            </a:r>
            <a:endParaRPr lang="en-US"/>
          </a:p>
          <a:p>
            <a:pPr marL="210185" indent="-210185"/>
            <a:endParaRPr lang="en-US"/>
          </a:p>
          <a:p>
            <a:pPr marL="210185" indent="-210185"/>
            <a:endParaRPr lang="en-US"/>
          </a:p>
        </p:txBody>
      </p:sp>
    </p:spTree>
    <p:extLst>
      <p:ext uri="{BB962C8B-B14F-4D97-AF65-F5344CB8AC3E}">
        <p14:creationId xmlns:p14="http://schemas.microsoft.com/office/powerpoint/2010/main" val="88354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AC1D90-6A5E-0ABE-347A-B8A8E7666392}"/>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8A43348F-E8B2-B06B-72E5-A7A0F5C43105}"/>
              </a:ext>
            </a:extLst>
          </p:cNvPr>
          <p:cNvSpPr>
            <a:spLocks noGrp="1"/>
          </p:cNvSpPr>
          <p:nvPr>
            <p:ph type="body" idx="1"/>
          </p:nvPr>
        </p:nvSpPr>
        <p:spPr/>
        <p:txBody>
          <a:bodyPr/>
          <a:lstStyle/>
          <a:p>
            <a:endParaRPr lang="de-DE"/>
          </a:p>
        </p:txBody>
      </p:sp>
      <p:sp>
        <p:nvSpPr>
          <p:cNvPr id="4" name="Inhaltsplatzhalter 3">
            <a:extLst>
              <a:ext uri="{FF2B5EF4-FFF2-40B4-BE49-F238E27FC236}">
                <a16:creationId xmlns:a16="http://schemas.microsoft.com/office/drawing/2014/main" id="{5F5A932E-3928-D789-59D7-6A9E5D4FE911}"/>
              </a:ext>
            </a:extLst>
          </p:cNvPr>
          <p:cNvSpPr>
            <a:spLocks noGrp="1"/>
          </p:cNvSpPr>
          <p:nvPr>
            <p:ph sz="half" idx="2"/>
          </p:nvPr>
        </p:nvSpPr>
        <p:spPr/>
        <p:txBody>
          <a:bodyPr vert="horz" lIns="91440" tIns="45720" rIns="91440" bIns="45720" rtlCol="0" anchor="t">
            <a:normAutofit lnSpcReduction="10000"/>
          </a:bodyPr>
          <a:lstStyle/>
          <a:p>
            <a:pPr marL="210185" indent="-210185"/>
            <a:r>
              <a:rPr lang="de-DE"/>
              <a:t>Alles auf Cluster </a:t>
            </a:r>
            <a:r>
              <a:rPr lang="de-DE">
                <a:ea typeface="+mn-lt"/>
                <a:cs typeface="+mn-lt"/>
              </a:rPr>
              <a:t>– Neue Schulen in Deutschland (Kurzfassung) https://www.zukunft-raum.info/artikel/alles-auf-cluster-neue-schulen-in-deutschland/</a:t>
            </a:r>
          </a:p>
        </p:txBody>
      </p:sp>
      <p:sp>
        <p:nvSpPr>
          <p:cNvPr id="5" name="Textplatzhalter 4">
            <a:extLst>
              <a:ext uri="{FF2B5EF4-FFF2-40B4-BE49-F238E27FC236}">
                <a16:creationId xmlns:a16="http://schemas.microsoft.com/office/drawing/2014/main" id="{8FED3254-5552-94E0-A4BA-533D4D2AC755}"/>
              </a:ext>
            </a:extLst>
          </p:cNvPr>
          <p:cNvSpPr>
            <a:spLocks noGrp="1"/>
          </p:cNvSpPr>
          <p:nvPr>
            <p:ph type="body" sz="quarter" idx="3"/>
          </p:nvPr>
        </p:nvSpPr>
        <p:spPr/>
        <p:txBody>
          <a:bodyPr/>
          <a:lstStyle/>
          <a:p>
            <a:r>
              <a:rPr lang="de-DE"/>
              <a:t>Links zur Löwengrundschule Hückeswagen</a:t>
            </a:r>
          </a:p>
        </p:txBody>
      </p:sp>
      <p:sp>
        <p:nvSpPr>
          <p:cNvPr id="6" name="Inhaltsplatzhalter 5">
            <a:extLst>
              <a:ext uri="{FF2B5EF4-FFF2-40B4-BE49-F238E27FC236}">
                <a16:creationId xmlns:a16="http://schemas.microsoft.com/office/drawing/2014/main" id="{B0F9570B-EA54-B0C1-414A-853E156BD89D}"/>
              </a:ext>
            </a:extLst>
          </p:cNvPr>
          <p:cNvSpPr>
            <a:spLocks noGrp="1"/>
          </p:cNvSpPr>
          <p:nvPr>
            <p:ph sz="quarter" idx="4"/>
          </p:nvPr>
        </p:nvSpPr>
        <p:spPr/>
        <p:txBody>
          <a:bodyPr vert="horz" lIns="91440" tIns="45720" rIns="91440" bIns="45720" rtlCol="0" anchor="t">
            <a:normAutofit lnSpcReduction="10000"/>
          </a:bodyPr>
          <a:lstStyle/>
          <a:p>
            <a:pPr marL="210185" indent="-210185"/>
            <a:r>
              <a:rPr lang="de-DE">
                <a:ea typeface="+mn-lt"/>
                <a:cs typeface="+mn-lt"/>
                <a:hlinkClick r:id="rId2"/>
              </a:rPr>
              <a:t>https://rp-online.de/nrw/staedte/solingen/schule/beispiel-hueckeswagen-so-funktioniert-das-cluster-konzept-in-der-grundschule_aid-78624349</a:t>
            </a:r>
            <a:endParaRPr lang="de-DE">
              <a:ea typeface="+mn-lt"/>
              <a:cs typeface="+mn-lt"/>
            </a:endParaRPr>
          </a:p>
          <a:p>
            <a:pPr marL="210185" indent="-210185"/>
            <a:r>
              <a:rPr lang="de-DE">
                <a:ea typeface="+mn-lt"/>
                <a:cs typeface="+mn-lt"/>
                <a:hlinkClick r:id="rId3"/>
              </a:rPr>
              <a:t>https://www.loewen-grundschule.de/ogs/</a:t>
            </a:r>
            <a:endParaRPr lang="de-DE">
              <a:ea typeface="+mn-lt"/>
              <a:cs typeface="+mn-lt"/>
            </a:endParaRPr>
          </a:p>
          <a:p>
            <a:pPr marL="210185" indent="-210185"/>
            <a:r>
              <a:rPr lang="de-DE">
                <a:ea typeface="+mn-lt"/>
                <a:cs typeface="+mn-lt"/>
                <a:hlinkClick r:id="rId4"/>
              </a:rPr>
              <a:t>file:///C:/Users/janow/Downloads/OGS-1.pdf</a:t>
            </a:r>
            <a:endParaRPr lang="de-DE">
              <a:ea typeface="+mn-lt"/>
              <a:cs typeface="+mn-lt"/>
            </a:endParaRPr>
          </a:p>
          <a:p>
            <a:pPr marL="210185" indent="-210185"/>
            <a:r>
              <a:rPr lang="de-DE">
                <a:ea typeface="+mn-lt"/>
                <a:cs typeface="+mn-lt"/>
                <a:hlinkClick r:id="rId5"/>
              </a:rPr>
              <a:t>file:///C:/Users/janow/Downloads/Pressespiegel[1332].pdf</a:t>
            </a:r>
            <a:endParaRPr lang="de-DE">
              <a:ea typeface="+mn-lt"/>
              <a:cs typeface="+mn-lt"/>
            </a:endParaRPr>
          </a:p>
          <a:p>
            <a:pPr marL="210185" indent="-210185"/>
            <a:endParaRPr lang="de-DE"/>
          </a:p>
        </p:txBody>
      </p:sp>
    </p:spTree>
    <p:extLst>
      <p:ext uri="{BB962C8B-B14F-4D97-AF65-F5344CB8AC3E}">
        <p14:creationId xmlns:p14="http://schemas.microsoft.com/office/powerpoint/2010/main" val="104137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E488AB-3188-4473-ED38-C4F6F054BFBE}"/>
              </a:ext>
            </a:extLst>
          </p:cNvPr>
          <p:cNvSpPr>
            <a:spLocks noGrp="1"/>
          </p:cNvSpPr>
          <p:nvPr>
            <p:ph type="title"/>
          </p:nvPr>
        </p:nvSpPr>
        <p:spPr/>
        <p:txBody>
          <a:bodyPr/>
          <a:lstStyle/>
          <a:p>
            <a:r>
              <a:rPr lang="de-DE"/>
              <a:t>PDF Dateien</a:t>
            </a:r>
          </a:p>
        </p:txBody>
      </p:sp>
      <p:sp>
        <p:nvSpPr>
          <p:cNvPr id="3" name="Textplatzhalter 2">
            <a:extLst>
              <a:ext uri="{FF2B5EF4-FFF2-40B4-BE49-F238E27FC236}">
                <a16:creationId xmlns:a16="http://schemas.microsoft.com/office/drawing/2014/main" id="{AC6B9BE6-3413-9C78-4AE0-96CD6CDBB392}"/>
              </a:ext>
            </a:extLst>
          </p:cNvPr>
          <p:cNvSpPr>
            <a:spLocks noGrp="1"/>
          </p:cNvSpPr>
          <p:nvPr>
            <p:ph type="body" idx="1"/>
          </p:nvPr>
        </p:nvSpPr>
        <p:spPr/>
        <p:txBody>
          <a:bodyPr/>
          <a:lstStyle/>
          <a:p>
            <a:endParaRPr lang="de-DE"/>
          </a:p>
        </p:txBody>
      </p:sp>
      <p:sp>
        <p:nvSpPr>
          <p:cNvPr id="4" name="Inhaltsplatzhalter 3">
            <a:extLst>
              <a:ext uri="{FF2B5EF4-FFF2-40B4-BE49-F238E27FC236}">
                <a16:creationId xmlns:a16="http://schemas.microsoft.com/office/drawing/2014/main" id="{33D07C28-203F-EF9E-7F39-610B23660D8D}"/>
              </a:ext>
            </a:extLst>
          </p:cNvPr>
          <p:cNvSpPr>
            <a:spLocks noGrp="1"/>
          </p:cNvSpPr>
          <p:nvPr>
            <p:ph sz="half" idx="2"/>
          </p:nvPr>
        </p:nvSpPr>
        <p:spPr/>
        <p:txBody>
          <a:bodyPr vert="horz" lIns="91440" tIns="45720" rIns="91440" bIns="45720" rtlCol="0" anchor="t">
            <a:normAutofit/>
          </a:bodyPr>
          <a:lstStyle/>
          <a:p>
            <a:pPr marL="210185" indent="-210185"/>
            <a:r>
              <a:rPr lang="de-DE">
                <a:ea typeface="+mn-lt"/>
                <a:cs typeface="+mn-lt"/>
                <a:hlinkClick r:id="rId2"/>
              </a:rPr>
              <a:t>file:///C:/Users/janow/Downloads/baunetzwoche_528_2019.pdf</a:t>
            </a:r>
            <a:endParaRPr lang="de-DE"/>
          </a:p>
          <a:p>
            <a:pPr marL="210185" indent="-210185"/>
            <a:r>
              <a:rPr lang="de-DE">
                <a:ea typeface="+mn-lt"/>
                <a:cs typeface="+mn-lt"/>
                <a:hlinkClick r:id="rId3"/>
              </a:rPr>
              <a:t>file:///C:/Users/janow/Downloads/OGS.pdf</a:t>
            </a:r>
          </a:p>
          <a:p>
            <a:pPr marL="210185" indent="-210185"/>
            <a:endParaRPr lang="de-DE">
              <a:ea typeface="+mn-lt"/>
              <a:cs typeface="+mn-lt"/>
            </a:endParaRPr>
          </a:p>
        </p:txBody>
      </p:sp>
      <p:sp>
        <p:nvSpPr>
          <p:cNvPr id="5" name="Textplatzhalter 4">
            <a:extLst>
              <a:ext uri="{FF2B5EF4-FFF2-40B4-BE49-F238E27FC236}">
                <a16:creationId xmlns:a16="http://schemas.microsoft.com/office/drawing/2014/main" id="{5DBBAF5C-4ED1-C415-F3C5-F80C07520C27}"/>
              </a:ext>
            </a:extLst>
          </p:cNvPr>
          <p:cNvSpPr>
            <a:spLocks noGrp="1"/>
          </p:cNvSpPr>
          <p:nvPr>
            <p:ph type="body" sz="quarter" idx="3"/>
          </p:nvPr>
        </p:nvSpPr>
        <p:spPr/>
        <p:txBody>
          <a:bodyPr/>
          <a:lstStyle/>
          <a:p>
            <a:endParaRPr lang="de-DE"/>
          </a:p>
        </p:txBody>
      </p:sp>
      <p:sp>
        <p:nvSpPr>
          <p:cNvPr id="6" name="Inhaltsplatzhalter 5">
            <a:extLst>
              <a:ext uri="{FF2B5EF4-FFF2-40B4-BE49-F238E27FC236}">
                <a16:creationId xmlns:a16="http://schemas.microsoft.com/office/drawing/2014/main" id="{51ECCC35-DF15-7807-369E-81E20599235C}"/>
              </a:ext>
            </a:extLst>
          </p:cNvPr>
          <p:cNvSpPr>
            <a:spLocks noGrp="1"/>
          </p:cNvSpPr>
          <p:nvPr>
            <p:ph sz="quarter" idx="4"/>
          </p:nvPr>
        </p:nvSpPr>
        <p:spPr/>
        <p:txBody>
          <a:bodyPr/>
          <a:lstStyle/>
          <a:p>
            <a:endParaRPr lang="de-DE"/>
          </a:p>
        </p:txBody>
      </p:sp>
    </p:spTree>
    <p:extLst>
      <p:ext uri="{BB962C8B-B14F-4D97-AF65-F5344CB8AC3E}">
        <p14:creationId xmlns:p14="http://schemas.microsoft.com/office/powerpoint/2010/main" val="323107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B369F8-90CA-61C5-53A4-00ACDC9A8DD6}"/>
              </a:ext>
            </a:extLst>
          </p:cNvPr>
          <p:cNvSpPr>
            <a:spLocks noGrp="1"/>
          </p:cNvSpPr>
          <p:nvPr>
            <p:ph type="title"/>
          </p:nvPr>
        </p:nvSpPr>
        <p:spPr>
          <a:xfrm>
            <a:off x="1783092" y="-491813"/>
            <a:ext cx="6949440" cy="3143393"/>
          </a:xfrm>
        </p:spPr>
        <p:txBody>
          <a:bodyPr>
            <a:normAutofit/>
          </a:bodyPr>
          <a:lstStyle/>
          <a:p>
            <a:r>
              <a:rPr lang="de-DE" sz="3200" dirty="0"/>
              <a:t>                           Ablauf</a:t>
            </a:r>
          </a:p>
        </p:txBody>
      </p:sp>
      <p:sp>
        <p:nvSpPr>
          <p:cNvPr id="3" name="Textplatzhalter 2">
            <a:extLst>
              <a:ext uri="{FF2B5EF4-FFF2-40B4-BE49-F238E27FC236}">
                <a16:creationId xmlns:a16="http://schemas.microsoft.com/office/drawing/2014/main" id="{CD81F9A7-3C79-5A66-04C3-6B59FEE95842}"/>
              </a:ext>
            </a:extLst>
          </p:cNvPr>
          <p:cNvSpPr>
            <a:spLocks noGrp="1"/>
          </p:cNvSpPr>
          <p:nvPr>
            <p:ph type="body" idx="1"/>
          </p:nvPr>
        </p:nvSpPr>
        <p:spPr>
          <a:xfrm rot="10800000" flipV="1">
            <a:off x="1647393" y="2647716"/>
            <a:ext cx="6886810" cy="3036886"/>
          </a:xfrm>
        </p:spPr>
        <p:txBody>
          <a:bodyPr vert="horz" lIns="91440" tIns="45720" rIns="91440" bIns="45720" rtlCol="0" anchor="t">
            <a:normAutofit fontScale="92500" lnSpcReduction="10000"/>
          </a:bodyPr>
          <a:lstStyle/>
          <a:p>
            <a:pPr marL="342900" indent="-342900">
              <a:buChar char="•"/>
            </a:pPr>
            <a:r>
              <a:rPr lang="de-DE" dirty="0"/>
              <a:t>Begrüßung</a:t>
            </a:r>
          </a:p>
          <a:p>
            <a:pPr marL="342900" indent="-342900">
              <a:buChar char="•"/>
            </a:pPr>
            <a:r>
              <a:rPr lang="de-DE" dirty="0"/>
              <a:t>Vorstellungsrunde</a:t>
            </a:r>
          </a:p>
          <a:p>
            <a:pPr marL="342900" indent="-342900">
              <a:buChar char="•"/>
            </a:pPr>
            <a:r>
              <a:rPr lang="de-DE" dirty="0"/>
              <a:t>Zur Heterogenität unserer Schullandschaft</a:t>
            </a:r>
          </a:p>
          <a:p>
            <a:pPr marL="342900" indent="-342900">
              <a:buChar char="•"/>
            </a:pPr>
            <a:r>
              <a:rPr lang="de-DE" dirty="0"/>
              <a:t>Veränderte Lernkultur – Schule als Lern- und Lebensraum</a:t>
            </a:r>
          </a:p>
          <a:p>
            <a:pPr marL="342900" indent="-342900">
              <a:buChar char="•"/>
            </a:pPr>
            <a:r>
              <a:rPr lang="de-DE" dirty="0"/>
              <a:t>Zum Aufbau einer Clusterganztagsgrundschule – Erfahrungen aus Darmstadt</a:t>
            </a:r>
          </a:p>
          <a:p>
            <a:pPr marL="342900" indent="-342900">
              <a:buChar char="•"/>
            </a:pPr>
            <a:r>
              <a:rPr lang="de-DE" dirty="0"/>
              <a:t>Düsseldorfs erste Clusterschule geht an den Start</a:t>
            </a:r>
          </a:p>
          <a:p>
            <a:pPr marL="342900" indent="-342900">
              <a:buChar char="•"/>
            </a:pPr>
            <a:r>
              <a:rPr lang="de-DE" dirty="0"/>
              <a:t>Erfahrungsbericht aus einer Kleinstadt in NRW</a:t>
            </a:r>
          </a:p>
          <a:p>
            <a:pPr marL="342900" indent="-342900">
              <a:buChar char="•"/>
            </a:pPr>
            <a:r>
              <a:rPr lang="de-DE" dirty="0"/>
              <a:t>Zeit für Fragen und Austausch</a:t>
            </a:r>
          </a:p>
          <a:p>
            <a:pPr marL="342900" indent="-342900">
              <a:buChar char="•"/>
            </a:pPr>
            <a:endParaRPr lang="de-DE"/>
          </a:p>
          <a:p>
            <a:pPr marL="342900" indent="-342900">
              <a:buChar char="•"/>
            </a:pPr>
            <a:endParaRPr lang="de-DE"/>
          </a:p>
          <a:p>
            <a:pPr marL="342900" indent="-342900">
              <a:buChar char="•"/>
            </a:pPr>
            <a:endParaRPr lang="de-DE"/>
          </a:p>
        </p:txBody>
      </p:sp>
    </p:spTree>
    <p:extLst>
      <p:ext uri="{BB962C8B-B14F-4D97-AF65-F5344CB8AC3E}">
        <p14:creationId xmlns:p14="http://schemas.microsoft.com/office/powerpoint/2010/main" val="407328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fontScale="90000"/>
          </a:bodyPr>
          <a:lstStyle/>
          <a:p>
            <a:pPr>
              <a:spcBef>
                <a:spcPts val="0"/>
              </a:spcBef>
            </a:pPr>
            <a:r>
              <a:rPr lang="en-US" dirty="0"/>
              <a:t>                         Quelle </a:t>
            </a:r>
            <a:r>
              <a:rPr lang="en-US" dirty="0" err="1"/>
              <a:t>verwendeter</a:t>
            </a:r>
            <a:r>
              <a:rPr lang="en-US" dirty="0"/>
              <a:t> Fotos</a:t>
            </a:r>
            <a:br>
              <a:rPr lang="en-US" dirty="0"/>
            </a:br>
            <a:br>
              <a:rPr lang="en-US" dirty="0"/>
            </a:br>
            <a:br>
              <a:rPr lang="en-US" dirty="0"/>
            </a:br>
            <a:br>
              <a:rPr lang="en-US" dirty="0"/>
            </a:br>
            <a:endParaRPr lang="en-US"/>
          </a:p>
        </p:txBody>
      </p:sp>
      <p:sp>
        <p:nvSpPr>
          <p:cNvPr id="3" name="Inhaltsplatzhalter 2">
            <a:extLst>
              <a:ext uri="{FF2B5EF4-FFF2-40B4-BE49-F238E27FC236}">
                <a16:creationId xmlns:a16="http://schemas.microsoft.com/office/drawing/2014/main" id="{E8D9A81B-4329-2873-D117-5EA9CA8A1875}"/>
              </a:ext>
            </a:extLst>
          </p:cNvPr>
          <p:cNvSpPr>
            <a:spLocks noGrp="1"/>
          </p:cNvSpPr>
          <p:nvPr>
            <p:ph idx="1"/>
          </p:nvPr>
        </p:nvSpPr>
        <p:spPr/>
        <p:txBody>
          <a:bodyPr vert="horz" lIns="91440" tIns="45720" rIns="91440" bIns="45720" rtlCol="0" anchor="t">
            <a:normAutofit/>
          </a:bodyPr>
          <a:lstStyle/>
          <a:p>
            <a:pPr marL="210185" indent="-210185"/>
            <a:r>
              <a:rPr lang="de-DE">
                <a:ea typeface="+mn-lt"/>
                <a:cs typeface="+mn-lt"/>
              </a:rPr>
              <a:t>Fotos der Löwen-Grundschule Hückeswagen https://www.assmanngruppe.com/projekte/projekte-detail/loewen-grundschule-brunsbachtal-in-hueckeswagen/</a:t>
            </a:r>
            <a:endParaRPr lang="de-DE"/>
          </a:p>
        </p:txBody>
      </p:sp>
    </p:spTree>
    <p:extLst>
      <p:ext uri="{BB962C8B-B14F-4D97-AF65-F5344CB8AC3E}">
        <p14:creationId xmlns:p14="http://schemas.microsoft.com/office/powerpoint/2010/main" val="52184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4BE913-69FE-FD68-E886-F8DD54A642B3}"/>
              </a:ext>
            </a:extLst>
          </p:cNvPr>
          <p:cNvSpPr>
            <a:spLocks noGrp="1"/>
          </p:cNvSpPr>
          <p:nvPr>
            <p:ph type="title"/>
          </p:nvPr>
        </p:nvSpPr>
        <p:spPr/>
        <p:txBody>
          <a:bodyPr/>
          <a:lstStyle/>
          <a:p>
            <a:r>
              <a:rPr lang="de-DE"/>
              <a:t>         Heterogenität von Ganztagsgrundschulen      </a:t>
            </a:r>
            <a:br>
              <a:rPr lang="de-DE"/>
            </a:br>
            <a:r>
              <a:rPr lang="de-DE"/>
              <a:t>                                      in Deutschland</a:t>
            </a:r>
          </a:p>
        </p:txBody>
      </p:sp>
      <p:sp>
        <p:nvSpPr>
          <p:cNvPr id="4" name="Inhaltsplatzhalter 3">
            <a:extLst>
              <a:ext uri="{FF2B5EF4-FFF2-40B4-BE49-F238E27FC236}">
                <a16:creationId xmlns:a16="http://schemas.microsoft.com/office/drawing/2014/main" id="{071C5984-CC63-F6E2-1B0F-9221C616BFD6}"/>
              </a:ext>
            </a:extLst>
          </p:cNvPr>
          <p:cNvSpPr>
            <a:spLocks noGrp="1"/>
          </p:cNvSpPr>
          <p:nvPr>
            <p:ph idx="1"/>
          </p:nvPr>
        </p:nvSpPr>
        <p:spPr/>
        <p:txBody>
          <a:bodyPr vert="horz" lIns="91440" tIns="45720" rIns="91440" bIns="45720" rtlCol="0" anchor="t">
            <a:normAutofit/>
          </a:bodyPr>
          <a:lstStyle/>
          <a:p>
            <a:pPr marL="210185" indent="-210185"/>
            <a:endParaRPr lang="de-DE">
              <a:ea typeface="+mn-lt"/>
              <a:cs typeface="+mn-lt"/>
            </a:endParaRPr>
          </a:p>
          <a:p>
            <a:pPr marL="210185" indent="-210185"/>
            <a:r>
              <a:rPr lang="de-DE">
                <a:ea typeface="+mn-lt"/>
                <a:cs typeface="+mn-lt"/>
              </a:rPr>
              <a:t>Es ist wichtig zu betonen, dass die genaue Ausgestaltung von offenen und gebundenen Ganztagsschulen je nach Bundesland und Schulträger variieren kann. Diese Unterschiede dienen als allgemeine Orientierung, und die konkrete Umsetzung kann von Schule zu Schule unterschiedlich sein.</a:t>
            </a:r>
          </a:p>
          <a:p>
            <a:pPr marL="210185" indent="-210185"/>
            <a:r>
              <a:rPr lang="de-DE"/>
              <a:t>Dies Aussage lässt sich ebenso auf die Clusterschulen übertragen!</a:t>
            </a:r>
          </a:p>
        </p:txBody>
      </p:sp>
    </p:spTree>
    <p:extLst>
      <p:ext uri="{BB962C8B-B14F-4D97-AF65-F5344CB8AC3E}">
        <p14:creationId xmlns:p14="http://schemas.microsoft.com/office/powerpoint/2010/main" val="195996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3A41EB-D01B-4AA8-CFDD-C49550F1AD02}"/>
              </a:ext>
            </a:extLst>
          </p:cNvPr>
          <p:cNvSpPr>
            <a:spLocks noGrp="1"/>
          </p:cNvSpPr>
          <p:nvPr>
            <p:ph type="title"/>
          </p:nvPr>
        </p:nvSpPr>
        <p:spPr/>
        <p:txBody>
          <a:bodyPr>
            <a:normAutofit/>
          </a:bodyPr>
          <a:lstStyle/>
          <a:p>
            <a:r>
              <a:rPr lang="de-DE"/>
              <a:t>           Merkmale Ganztagsgrundschulen                    </a:t>
            </a:r>
          </a:p>
        </p:txBody>
      </p:sp>
      <p:sp>
        <p:nvSpPr>
          <p:cNvPr id="4" name="Textplatzhalter 3">
            <a:extLst>
              <a:ext uri="{FF2B5EF4-FFF2-40B4-BE49-F238E27FC236}">
                <a16:creationId xmlns:a16="http://schemas.microsoft.com/office/drawing/2014/main" id="{7A5A9184-2AFD-01EE-6B79-316723F5BC40}"/>
              </a:ext>
            </a:extLst>
          </p:cNvPr>
          <p:cNvSpPr>
            <a:spLocks noGrp="1"/>
          </p:cNvSpPr>
          <p:nvPr>
            <p:ph type="body" idx="1"/>
          </p:nvPr>
        </p:nvSpPr>
        <p:spPr/>
        <p:txBody>
          <a:bodyPr/>
          <a:lstStyle/>
          <a:p>
            <a:r>
              <a:rPr lang="de-DE"/>
              <a:t>Offene Ganztagsgrundschule</a:t>
            </a:r>
          </a:p>
        </p:txBody>
      </p:sp>
      <p:sp>
        <p:nvSpPr>
          <p:cNvPr id="3" name="Inhaltsplatzhalter 2">
            <a:extLst>
              <a:ext uri="{FF2B5EF4-FFF2-40B4-BE49-F238E27FC236}">
                <a16:creationId xmlns:a16="http://schemas.microsoft.com/office/drawing/2014/main" id="{5D4E7B58-E929-7B00-1CF3-B4A3EA7C46F7}"/>
              </a:ext>
            </a:extLst>
          </p:cNvPr>
          <p:cNvSpPr>
            <a:spLocks noGrp="1"/>
          </p:cNvSpPr>
          <p:nvPr>
            <p:ph sz="half" idx="2"/>
          </p:nvPr>
        </p:nvSpPr>
        <p:spPr/>
        <p:txBody>
          <a:bodyPr vert="horz" lIns="91440" tIns="45720" rIns="91440" bIns="45720" rtlCol="0" anchor="t">
            <a:normAutofit lnSpcReduction="10000"/>
          </a:bodyPr>
          <a:lstStyle/>
          <a:p>
            <a:pPr marL="210185" indent="-210185"/>
            <a:r>
              <a:rPr lang="de-DE"/>
              <a:t>Teilnahme ist für ein Jahr von den Eltern freiwillig gewählt</a:t>
            </a:r>
          </a:p>
          <a:p>
            <a:pPr marL="210185" indent="-210185"/>
            <a:r>
              <a:rPr lang="de-DE"/>
              <a:t>Zur Zeit noch begrenzte Betreuungsplätze</a:t>
            </a:r>
          </a:p>
          <a:p>
            <a:pPr marL="210185" indent="-210185"/>
            <a:r>
              <a:rPr lang="de-DE"/>
              <a:t>Nur angemeldete Kinder werden am Nachmittag betreut</a:t>
            </a:r>
          </a:p>
          <a:p>
            <a:pPr marL="210185" indent="-210185"/>
            <a:r>
              <a:rPr lang="de-DE"/>
              <a:t>Unterricht meistens am Vormittag</a:t>
            </a:r>
          </a:p>
          <a:p>
            <a:pPr marL="210185" indent="-210185"/>
            <a:r>
              <a:rPr lang="de-DE"/>
              <a:t>Hausaufgabenbetreuung bzw. Lernzeiten, Mittagessen und Freizeitangebote oft nur für angemeldete Kinder</a:t>
            </a:r>
          </a:p>
        </p:txBody>
      </p:sp>
      <p:sp>
        <p:nvSpPr>
          <p:cNvPr id="5" name="Textplatzhalter 4">
            <a:extLst>
              <a:ext uri="{FF2B5EF4-FFF2-40B4-BE49-F238E27FC236}">
                <a16:creationId xmlns:a16="http://schemas.microsoft.com/office/drawing/2014/main" id="{55B93156-4570-0AAF-B385-BD3EDB44A93B}"/>
              </a:ext>
            </a:extLst>
          </p:cNvPr>
          <p:cNvSpPr>
            <a:spLocks noGrp="1"/>
          </p:cNvSpPr>
          <p:nvPr>
            <p:ph type="body" sz="quarter" idx="3"/>
          </p:nvPr>
        </p:nvSpPr>
        <p:spPr/>
        <p:txBody>
          <a:bodyPr/>
          <a:lstStyle/>
          <a:p>
            <a:r>
              <a:rPr lang="de-DE"/>
              <a:t>Gebundene Ganztagsschule</a:t>
            </a:r>
          </a:p>
        </p:txBody>
      </p:sp>
      <p:sp>
        <p:nvSpPr>
          <p:cNvPr id="6" name="Inhaltsplatzhalter 5">
            <a:extLst>
              <a:ext uri="{FF2B5EF4-FFF2-40B4-BE49-F238E27FC236}">
                <a16:creationId xmlns:a16="http://schemas.microsoft.com/office/drawing/2014/main" id="{2CC606F3-926A-F68E-8A89-E9F25F014F5E}"/>
              </a:ext>
            </a:extLst>
          </p:cNvPr>
          <p:cNvSpPr>
            <a:spLocks noGrp="1"/>
          </p:cNvSpPr>
          <p:nvPr>
            <p:ph sz="quarter" idx="4"/>
          </p:nvPr>
        </p:nvSpPr>
        <p:spPr/>
        <p:txBody>
          <a:bodyPr vert="horz" lIns="91440" tIns="45720" rIns="91440" bIns="45720" rtlCol="0" anchor="t">
            <a:normAutofit lnSpcReduction="10000"/>
          </a:bodyPr>
          <a:lstStyle/>
          <a:p>
            <a:pPr marL="210185" indent="-210185"/>
            <a:r>
              <a:rPr lang="de-DE"/>
              <a:t>Teilnahme ist für alle Kinder verpflichtend</a:t>
            </a:r>
          </a:p>
          <a:p>
            <a:pPr marL="210185" indent="-210185"/>
            <a:r>
              <a:rPr lang="de-DE"/>
              <a:t>Alle Kinder werden ganztägig betreut</a:t>
            </a:r>
          </a:p>
          <a:p>
            <a:pPr marL="210185" indent="-210185"/>
            <a:r>
              <a:rPr lang="de-DE"/>
              <a:t>Unterricht am Vormittag und Nachmittag</a:t>
            </a:r>
          </a:p>
          <a:p>
            <a:pPr marL="210185" indent="-210185"/>
            <a:r>
              <a:rPr lang="de-DE" err="1"/>
              <a:t>Rhytmisierter</a:t>
            </a:r>
            <a:r>
              <a:rPr lang="de-DE"/>
              <a:t> Ganztag für alle, der Lernzeiten, Mittagessen und Freizeitangebote berücksichtigt</a:t>
            </a:r>
          </a:p>
        </p:txBody>
      </p:sp>
    </p:spTree>
    <p:extLst>
      <p:ext uri="{BB962C8B-B14F-4D97-AF65-F5344CB8AC3E}">
        <p14:creationId xmlns:p14="http://schemas.microsoft.com/office/powerpoint/2010/main" val="33881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E9BE9-7E00-8722-EE1E-79327AB983CC}"/>
              </a:ext>
            </a:extLst>
          </p:cNvPr>
          <p:cNvSpPr>
            <a:spLocks noGrp="1"/>
          </p:cNvSpPr>
          <p:nvPr>
            <p:ph type="title"/>
          </p:nvPr>
        </p:nvSpPr>
        <p:spPr/>
        <p:txBody>
          <a:bodyPr/>
          <a:lstStyle/>
          <a:p>
            <a:r>
              <a:rPr lang="de-DE" dirty="0"/>
              <a:t>Was ist ein Cluster? </a:t>
            </a:r>
            <a:endParaRPr lang="de-DE"/>
          </a:p>
        </p:txBody>
      </p:sp>
      <p:sp>
        <p:nvSpPr>
          <p:cNvPr id="3" name="Inhaltsplatzhalter 2">
            <a:extLst>
              <a:ext uri="{FF2B5EF4-FFF2-40B4-BE49-F238E27FC236}">
                <a16:creationId xmlns:a16="http://schemas.microsoft.com/office/drawing/2014/main" id="{E1711716-6868-16BC-FFBA-4A5B11CA220E}"/>
              </a:ext>
            </a:extLst>
          </p:cNvPr>
          <p:cNvSpPr>
            <a:spLocks noGrp="1"/>
          </p:cNvSpPr>
          <p:nvPr>
            <p:ph idx="1"/>
          </p:nvPr>
        </p:nvSpPr>
        <p:spPr/>
        <p:txBody>
          <a:bodyPr vert="horz" lIns="91440" tIns="45720" rIns="91440" bIns="45720" rtlCol="0" anchor="t">
            <a:normAutofit/>
          </a:bodyPr>
          <a:lstStyle/>
          <a:p>
            <a:pPr marL="210185" indent="-210185"/>
            <a:r>
              <a:rPr lang="de-DE" dirty="0">
                <a:ea typeface="+mn-lt"/>
                <a:cs typeface="+mn-lt"/>
              </a:rPr>
              <a:t>In verschiedenen Kontexten kann der Begriff "Cluster" unterschiedliche Bedeutungen haben. </a:t>
            </a:r>
            <a:endParaRPr lang="de-DE"/>
          </a:p>
          <a:p>
            <a:pPr marL="210185" indent="-210185"/>
            <a:r>
              <a:rPr lang="de-DE" dirty="0">
                <a:ea typeface="+mn-lt"/>
                <a:cs typeface="+mn-lt"/>
              </a:rPr>
              <a:t>Im Bildungsbereich kann der Begriff Cluster verschiedene Formen annehmen. Zum Beispiel kann er sich auf Gruppen von Schulen beziehen, die zusammenarbeiten, um Ressourcen zu teilen und pädagogische Ziele zu erreichen. Eine Clusterbildung kann auch in Schulen selbst auftreten, wenn bestimmte Klassen oder Fachbereiche zusammengefasst werden.</a:t>
            </a:r>
            <a:endParaRPr lang="de-DE" dirty="0"/>
          </a:p>
          <a:p>
            <a:pPr marL="210185" indent="-210185"/>
            <a:endParaRPr lang="de-DE" dirty="0"/>
          </a:p>
        </p:txBody>
      </p:sp>
    </p:spTree>
    <p:extLst>
      <p:ext uri="{BB962C8B-B14F-4D97-AF65-F5344CB8AC3E}">
        <p14:creationId xmlns:p14="http://schemas.microsoft.com/office/powerpoint/2010/main" val="172445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288361-A996-6774-03FE-2AA838E9D922}"/>
              </a:ext>
            </a:extLst>
          </p:cNvPr>
          <p:cNvSpPr>
            <a:spLocks noGrp="1"/>
          </p:cNvSpPr>
          <p:nvPr>
            <p:ph type="title"/>
          </p:nvPr>
        </p:nvSpPr>
        <p:spPr>
          <a:xfrm>
            <a:off x="1410026" y="-287584"/>
            <a:ext cx="9371949" cy="1183566"/>
          </a:xfrm>
        </p:spPr>
        <p:txBody>
          <a:bodyPr/>
          <a:lstStyle/>
          <a:p>
            <a:r>
              <a:rPr lang="de-DE" dirty="0"/>
              <a:t>      Beispiele für Konzepte und Modelle in NRW</a:t>
            </a:r>
          </a:p>
        </p:txBody>
      </p:sp>
      <p:sp>
        <p:nvSpPr>
          <p:cNvPr id="3" name="Inhaltsplatzhalter 2">
            <a:extLst>
              <a:ext uri="{FF2B5EF4-FFF2-40B4-BE49-F238E27FC236}">
                <a16:creationId xmlns:a16="http://schemas.microsoft.com/office/drawing/2014/main" id="{867098B1-5715-5A9D-FEAE-5E164964B7A4}"/>
              </a:ext>
            </a:extLst>
          </p:cNvPr>
          <p:cNvSpPr>
            <a:spLocks noGrp="1"/>
          </p:cNvSpPr>
          <p:nvPr>
            <p:ph idx="1"/>
          </p:nvPr>
        </p:nvSpPr>
        <p:spPr/>
        <p:txBody>
          <a:bodyPr vert="horz" lIns="91440" tIns="45720" rIns="91440" bIns="45720" rtlCol="0" anchor="t">
            <a:normAutofit fontScale="92500" lnSpcReduction="20000"/>
          </a:bodyPr>
          <a:lstStyle/>
          <a:p>
            <a:pPr marL="210185" indent="-210185"/>
            <a:r>
              <a:rPr lang="de-DE" b="1" dirty="0">
                <a:ea typeface="+mn-lt"/>
                <a:cs typeface="+mn-lt"/>
              </a:rPr>
              <a:t>Kooperative Ganztagsgrundschulen:</a:t>
            </a:r>
            <a:endParaRPr lang="de-DE" dirty="0"/>
          </a:p>
          <a:p>
            <a:pPr marL="438785" lvl="1" indent="-154940"/>
            <a:r>
              <a:rPr lang="de-DE" dirty="0">
                <a:ea typeface="+mn-lt"/>
                <a:cs typeface="+mn-lt"/>
              </a:rPr>
              <a:t>Einige Schulen in NRW setzen auf eine kooperative Form der Ganztagsschule, bei der mehrere Grundschulen in einem bestimmten Gebiet oder Stadtteil zusammenarbeiten. Die Schulen bilden ein Cluster und entwickeln gemeinsam ein umfassendes Ganztagsangebot.</a:t>
            </a:r>
            <a:endParaRPr lang="de-DE" dirty="0"/>
          </a:p>
          <a:p>
            <a:pPr marL="210185" indent="-210185"/>
            <a:r>
              <a:rPr lang="de-DE" b="1" dirty="0">
                <a:ea typeface="+mn-lt"/>
                <a:cs typeface="+mn-lt"/>
              </a:rPr>
              <a:t>Verbundene Schulformen:</a:t>
            </a:r>
            <a:endParaRPr lang="de-DE" dirty="0"/>
          </a:p>
          <a:p>
            <a:pPr marL="438785" lvl="1" indent="-154940"/>
            <a:r>
              <a:rPr lang="de-DE" dirty="0">
                <a:ea typeface="+mn-lt"/>
                <a:cs typeface="+mn-lt"/>
              </a:rPr>
              <a:t>In einigen Fällen könnten unterschiedliche Schulformen, wie Grundschulen und weiterführende Schulen, in einem Cluster zusammenarbeiten. Dies ermöglicht eine durchgängige pädagogische Betreuung der Schülerinnen und Schüler von der Grundschule bis zur Sekundarstufe.</a:t>
            </a:r>
            <a:endParaRPr lang="de-DE" dirty="0"/>
          </a:p>
          <a:p>
            <a:pPr marL="210185" indent="-210185"/>
            <a:r>
              <a:rPr lang="de-DE" b="1" dirty="0">
                <a:ea typeface="+mn-lt"/>
                <a:cs typeface="+mn-lt"/>
              </a:rPr>
              <a:t>Gemeinsame Ressourcennutzung:</a:t>
            </a:r>
            <a:endParaRPr lang="de-DE" dirty="0"/>
          </a:p>
          <a:p>
            <a:pPr marL="438785" lvl="1" indent="-154940"/>
            <a:r>
              <a:rPr lang="de-DE" dirty="0">
                <a:ea typeface="+mn-lt"/>
                <a:cs typeface="+mn-lt"/>
              </a:rPr>
              <a:t>Clusterschulen können Ressourcen gemeinsam nutzen, um ein breites Spektrum an Aktivitäten anzubieten. Dazu gehören beispielsweise Fachlehrer, Sporteinrichtungen oder kulturelle Angebote.</a:t>
            </a:r>
            <a:endParaRPr lang="de-DE" dirty="0"/>
          </a:p>
          <a:p>
            <a:pPr marL="210185" indent="-210185"/>
            <a:r>
              <a:rPr lang="de-DE" b="1" dirty="0">
                <a:ea typeface="+mn-lt"/>
                <a:cs typeface="+mn-lt"/>
              </a:rPr>
              <a:t>Vernetzung mit außerschulischen Partnern:</a:t>
            </a:r>
            <a:endParaRPr lang="de-DE" dirty="0"/>
          </a:p>
          <a:p>
            <a:pPr marL="438785" lvl="1" indent="-154940"/>
            <a:r>
              <a:rPr lang="de-DE" dirty="0">
                <a:ea typeface="+mn-lt"/>
                <a:cs typeface="+mn-lt"/>
              </a:rPr>
              <a:t>Einige Clusterschulen in NRW kooperieren intensiv mit außerschulischen Partnern, wie Sportvereinen, kulturellen Einrichtungen oder Unternehmen. Dies erweitert das Angebot an außerschulischen Aktivitäten für die Schülerinnen und Schüler.</a:t>
            </a:r>
            <a:endParaRPr lang="de-DE" dirty="0"/>
          </a:p>
          <a:p>
            <a:pPr marL="210185" indent="-210185"/>
            <a:r>
              <a:rPr lang="de-DE" b="1" dirty="0">
                <a:ea typeface="+mn-lt"/>
                <a:cs typeface="+mn-lt"/>
              </a:rPr>
              <a:t>Gemeinsame Fortbildungen für Lehrkräfte:</a:t>
            </a:r>
            <a:endParaRPr lang="de-DE" dirty="0"/>
          </a:p>
          <a:p>
            <a:pPr marL="438785" lvl="1" indent="-154940"/>
            <a:r>
              <a:rPr lang="de-DE" dirty="0">
                <a:ea typeface="+mn-lt"/>
                <a:cs typeface="+mn-lt"/>
              </a:rPr>
              <a:t>Lehrkräfte aus verschiedenen Schulen innerhalb eines Clusters können an gemeinsamen Fortbildungen teilnehmen. Dies fördert den Austausch von Erfahrungen und Expertise.</a:t>
            </a:r>
            <a:endParaRPr lang="de-DE" dirty="0"/>
          </a:p>
          <a:p>
            <a:pPr marL="283845" lvl="1" indent="0">
              <a:buNone/>
            </a:pPr>
            <a:endParaRPr lang="de-DE" dirty="0"/>
          </a:p>
          <a:p>
            <a:pPr marL="210185" indent="-210185"/>
            <a:endParaRPr lang="de-DE" dirty="0"/>
          </a:p>
        </p:txBody>
      </p:sp>
    </p:spTree>
    <p:extLst>
      <p:ext uri="{BB962C8B-B14F-4D97-AF65-F5344CB8AC3E}">
        <p14:creationId xmlns:p14="http://schemas.microsoft.com/office/powerpoint/2010/main" val="242250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127495-6C9F-8762-811D-7F79338653C3}"/>
              </a:ext>
            </a:extLst>
          </p:cNvPr>
          <p:cNvSpPr>
            <a:spLocks noGrp="1"/>
          </p:cNvSpPr>
          <p:nvPr>
            <p:ph type="title"/>
          </p:nvPr>
        </p:nvSpPr>
        <p:spPr>
          <a:xfrm>
            <a:off x="1639351" y="2091166"/>
            <a:ext cx="6949440" cy="3823331"/>
          </a:xfrm>
        </p:spPr>
        <p:txBody>
          <a:bodyPr>
            <a:normAutofit/>
          </a:bodyPr>
          <a:lstStyle/>
          <a:p>
            <a:pPr>
              <a:spcBef>
                <a:spcPts val="0"/>
              </a:spcBef>
            </a:pPr>
            <a:r>
              <a:rPr lang="de-DE" sz="2400" dirty="0"/>
              <a:t>Entscheidung der Stadt, wie neue Schulgebäude aussehen sollen </a:t>
            </a:r>
            <a:br>
              <a:rPr lang="de-DE" sz="2400" dirty="0"/>
            </a:br>
            <a:r>
              <a:rPr lang="de-DE" sz="2400" dirty="0"/>
              <a:t>aktive Einbindung der Schule und des JH-Trägers in die Planungen für den Schulneubau</a:t>
            </a:r>
            <a:br>
              <a:rPr lang="de-DE" sz="2400" dirty="0"/>
            </a:br>
            <a:r>
              <a:rPr lang="de-DE" sz="2400" dirty="0"/>
              <a:t>Immens steigende Kinderzahlen - langjährige Versäumnisse bei der Schulentwicklungsplanung</a:t>
            </a:r>
            <a:br>
              <a:rPr lang="de-DE" sz="2400" dirty="0"/>
            </a:br>
            <a:r>
              <a:rPr lang="de-DE" sz="2400" dirty="0"/>
              <a:t>Corona und die positiven Folgen für den Clustergedanken</a:t>
            </a:r>
            <a:br>
              <a:rPr lang="de-DE" sz="2400" dirty="0"/>
            </a:br>
            <a:r>
              <a:rPr lang="de-DE" sz="2400" dirty="0"/>
              <a:t>Zeit für gemeinsame Planung – Multifunktionale Räume, multifunktionales Team</a:t>
            </a:r>
            <a:endParaRPr lang="de-DE" sz="2000" dirty="0"/>
          </a:p>
        </p:txBody>
      </p:sp>
      <p:sp>
        <p:nvSpPr>
          <p:cNvPr id="3" name="Textplatzhalter 2">
            <a:extLst>
              <a:ext uri="{FF2B5EF4-FFF2-40B4-BE49-F238E27FC236}">
                <a16:creationId xmlns:a16="http://schemas.microsoft.com/office/drawing/2014/main" id="{4BE14A11-4777-BDF7-9360-A64FD5554410}"/>
              </a:ext>
            </a:extLst>
          </p:cNvPr>
          <p:cNvSpPr>
            <a:spLocks noGrp="1"/>
          </p:cNvSpPr>
          <p:nvPr>
            <p:ph type="body" idx="1"/>
          </p:nvPr>
        </p:nvSpPr>
        <p:spPr>
          <a:xfrm>
            <a:off x="542351" y="177090"/>
            <a:ext cx="11128715" cy="449523"/>
          </a:xfrm>
        </p:spPr>
        <p:txBody>
          <a:bodyPr vert="horz" lIns="91440" tIns="45720" rIns="91440" bIns="45720" rtlCol="0" anchor="t">
            <a:noAutofit/>
          </a:bodyPr>
          <a:lstStyle/>
          <a:p>
            <a:pPr marL="342900" indent="-342900">
              <a:buChar char="•"/>
            </a:pPr>
            <a:endParaRPr lang="de-DE">
              <a:solidFill>
                <a:srgbClr val="8BAA00"/>
              </a:solidFill>
            </a:endParaRPr>
          </a:p>
          <a:p>
            <a:pPr marL="342900" indent="-342900">
              <a:buChar char="•"/>
            </a:pPr>
            <a:endParaRPr lang="de-DE" sz="2800" dirty="0">
              <a:solidFill>
                <a:srgbClr val="8BAA00"/>
              </a:solidFill>
            </a:endParaRPr>
          </a:p>
          <a:p>
            <a:pPr algn="ctr"/>
            <a:r>
              <a:rPr lang="de-DE" sz="3200" b="1" dirty="0">
                <a:solidFill>
                  <a:srgbClr val="8BAA00"/>
                </a:solidFill>
              </a:rPr>
              <a:t>Mitwirkung bei der Planung einer Clusterganztagsgrundschule</a:t>
            </a:r>
          </a:p>
        </p:txBody>
      </p:sp>
    </p:spTree>
    <p:extLst>
      <p:ext uri="{BB962C8B-B14F-4D97-AF65-F5344CB8AC3E}">
        <p14:creationId xmlns:p14="http://schemas.microsoft.com/office/powerpoint/2010/main" val="299753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53FF2C-9009-03E1-9C81-BC06E51E9FFB}"/>
              </a:ext>
            </a:extLst>
          </p:cNvPr>
          <p:cNvSpPr>
            <a:spLocks noGrp="1"/>
          </p:cNvSpPr>
          <p:nvPr>
            <p:ph type="title"/>
          </p:nvPr>
        </p:nvSpPr>
        <p:spPr>
          <a:xfrm>
            <a:off x="1657832" y="2104930"/>
            <a:ext cx="6949440" cy="3764715"/>
          </a:xfrm>
        </p:spPr>
        <p:txBody>
          <a:bodyPr>
            <a:normAutofit/>
          </a:bodyPr>
          <a:lstStyle/>
          <a:p>
            <a:r>
              <a:rPr lang="de-DE" sz="2800" dirty="0"/>
              <a:t>Kommunikation und Teamarbeit</a:t>
            </a:r>
            <a:br>
              <a:rPr lang="de-DE" sz="2800" dirty="0"/>
            </a:br>
            <a:r>
              <a:rPr lang="de-DE" sz="2800" dirty="0"/>
              <a:t>Rollenklarheit</a:t>
            </a:r>
            <a:br>
              <a:rPr lang="de-DE" sz="2800" dirty="0"/>
            </a:br>
            <a:r>
              <a:rPr lang="de-DE" sz="2800" dirty="0"/>
              <a:t>Verantwortung für Räume und Materialien</a:t>
            </a:r>
            <a:br>
              <a:rPr lang="de-DE" sz="2800" dirty="0"/>
            </a:br>
            <a:r>
              <a:rPr lang="de-DE" sz="2800" dirty="0"/>
              <a:t>Gestaltungsmöglichkeit - durch wen und wann</a:t>
            </a:r>
            <a:br>
              <a:rPr lang="de-DE" sz="2800" dirty="0"/>
            </a:br>
            <a:r>
              <a:rPr lang="de-DE" sz="2800" dirty="0"/>
              <a:t>Grenzen der "Bewegungsfreiheit" von Kindern</a:t>
            </a:r>
            <a:br>
              <a:rPr lang="de-DE" sz="2800" dirty="0"/>
            </a:br>
            <a:r>
              <a:rPr lang="de-DE" sz="2800" dirty="0"/>
              <a:t>Erwartungshaltung zum Clustern in Bestandsbauten  </a:t>
            </a:r>
          </a:p>
        </p:txBody>
      </p:sp>
      <p:sp>
        <p:nvSpPr>
          <p:cNvPr id="3" name="Textplatzhalter 2">
            <a:extLst>
              <a:ext uri="{FF2B5EF4-FFF2-40B4-BE49-F238E27FC236}">
                <a16:creationId xmlns:a16="http://schemas.microsoft.com/office/drawing/2014/main" id="{9B9A5960-7772-4629-6306-0948DF719894}"/>
              </a:ext>
            </a:extLst>
          </p:cNvPr>
          <p:cNvSpPr>
            <a:spLocks noGrp="1"/>
          </p:cNvSpPr>
          <p:nvPr>
            <p:ph type="body" idx="1"/>
          </p:nvPr>
        </p:nvSpPr>
        <p:spPr>
          <a:xfrm>
            <a:off x="1710024" y="3200277"/>
            <a:ext cx="6949440" cy="449523"/>
          </a:xfrm>
        </p:spPr>
        <p:txBody>
          <a:bodyPr vert="horz" lIns="91440" tIns="45720" rIns="91440" bIns="45720" rtlCol="0" anchor="t">
            <a:normAutofit/>
          </a:bodyPr>
          <a:lstStyle/>
          <a:p>
            <a:pPr marL="342900" indent="-342900">
              <a:buChar char="•"/>
            </a:pPr>
            <a:endParaRPr lang="de-DE"/>
          </a:p>
          <a:p>
            <a:pPr marL="342900" indent="-342900">
              <a:buChar char="•"/>
            </a:pPr>
            <a:endParaRPr lang="de-DE" dirty="0"/>
          </a:p>
          <a:p>
            <a:pPr marL="342900" indent="-342900">
              <a:buChar char="•"/>
            </a:pPr>
            <a:endParaRPr lang="de-DE" dirty="0"/>
          </a:p>
          <a:p>
            <a:pPr marL="342900" indent="-342900">
              <a:buChar char="•"/>
            </a:pPr>
            <a:endParaRPr lang="de-DE" dirty="0"/>
          </a:p>
          <a:p>
            <a:pPr marL="342900" indent="-342900">
              <a:buChar char="•"/>
            </a:pPr>
            <a:endParaRPr lang="de-DE" dirty="0"/>
          </a:p>
          <a:p>
            <a:pPr marL="342900" indent="-342900">
              <a:buChar char="•"/>
            </a:pPr>
            <a:endParaRPr lang="de-DE" dirty="0"/>
          </a:p>
          <a:p>
            <a:pPr marL="342900" indent="-342900">
              <a:buChar char="•"/>
            </a:pPr>
            <a:endParaRPr lang="de-DE" dirty="0"/>
          </a:p>
          <a:p>
            <a:pPr marL="342900" indent="-342900">
              <a:buChar char="•"/>
            </a:pPr>
            <a:endParaRPr lang="de-DE" dirty="0"/>
          </a:p>
        </p:txBody>
      </p:sp>
      <p:sp>
        <p:nvSpPr>
          <p:cNvPr id="4" name="Textfeld 3">
            <a:extLst>
              <a:ext uri="{FF2B5EF4-FFF2-40B4-BE49-F238E27FC236}">
                <a16:creationId xmlns:a16="http://schemas.microsoft.com/office/drawing/2014/main" id="{95423F2E-5F20-BEE4-61E8-AF3F9B6F3BC5}"/>
              </a:ext>
            </a:extLst>
          </p:cNvPr>
          <p:cNvSpPr txBox="1"/>
          <p:nvPr/>
        </p:nvSpPr>
        <p:spPr>
          <a:xfrm>
            <a:off x="1219199" y="1043353"/>
            <a:ext cx="907366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3200" b="1" dirty="0">
                <a:solidFill>
                  <a:schemeClr val="accent1"/>
                </a:solidFill>
              </a:rPr>
              <a:t>Stolpersteine auf dem Weg zur Clusterschule</a:t>
            </a:r>
            <a:endParaRPr lang="de-DE"/>
          </a:p>
        </p:txBody>
      </p:sp>
    </p:spTree>
    <p:extLst>
      <p:ext uri="{BB962C8B-B14F-4D97-AF65-F5344CB8AC3E}">
        <p14:creationId xmlns:p14="http://schemas.microsoft.com/office/powerpoint/2010/main" val="216515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EC9E49B7-4EF5-484D-A5C3-E44E8A0091EA}" vid="{4A3C46E8-61CC-4603-A589-7422A47A8E4A}"/>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18307F-863E-465D-9426-B14DA0CBD25E}">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78F2847D-96C7-4634-93AB-D232DDB6E5EB}">
  <ds:schemaRefs>
    <ds:schemaRef ds:uri="http://schemas.microsoft.com/sharepoint/v3/contenttype/forms"/>
  </ds:schemaRefs>
</ds:datastoreItem>
</file>

<file path=customXml/itemProps3.xml><?xml version="1.0" encoding="utf-8"?>
<ds:datastoreItem xmlns:ds="http://schemas.openxmlformats.org/officeDocument/2006/customXml" ds:itemID="{074F6EFD-5A76-4C77-A0A3-4BA9EAEE14E7}">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Breitbild</PresentationFormat>
  <Slides>30</Slides>
  <Notes>5</Notes>
  <HiddenSlides>0</HiddenSlides>
  <ScaleCrop>false</ScaleCrop>
  <HeadingPairs>
    <vt:vector size="4" baseType="variant">
      <vt:variant>
        <vt:lpstr>Design</vt:lpstr>
      </vt:variant>
      <vt:variant>
        <vt:i4>1</vt:i4>
      </vt:variant>
      <vt:variant>
        <vt:lpstr>Folientitel</vt:lpstr>
      </vt:variant>
      <vt:variant>
        <vt:i4>30</vt:i4>
      </vt:variant>
    </vt:vector>
  </HeadingPairs>
  <TitlesOfParts>
    <vt:vector size="31" baseType="lpstr">
      <vt:lpstr>Custom</vt:lpstr>
      <vt:lpstr>PowerPoint-Präsentation</vt:lpstr>
      <vt:lpstr>Architektur unterstützt Pädagogik ?! Clusterschulen</vt:lpstr>
      <vt:lpstr>                           Ablauf</vt:lpstr>
      <vt:lpstr>         Heterogenität von Ganztagsgrundschulen                                             in Deutschland</vt:lpstr>
      <vt:lpstr>           Merkmale Ganztagsgrundschulen                    </vt:lpstr>
      <vt:lpstr>Was ist ein Cluster? </vt:lpstr>
      <vt:lpstr>      Beispiele für Konzepte und Modelle in NRW</vt:lpstr>
      <vt:lpstr>Entscheidung der Stadt, wie neue Schulgebäude aussehen sollen  aktive Einbindung der Schule und des JH-Trägers in die Planungen für den Schulneubau Immens steigende Kinderzahlen - langjährige Versäumnisse bei der Schulentwicklungsplanung Corona und die positiven Folgen für den Clustergedanken Zeit für gemeinsame Planung – Multifunktionale Räume, multifunktionales Team</vt:lpstr>
      <vt:lpstr>Kommunikation und Teamarbeit Rollenklarheit Verantwortung für Räume und Materialien Gestaltungsmöglichkeit - durch wen und wann Grenzen der "Bewegungsfreiheit" von Kindern Erwartungshaltung zum Clustern in Bestandsbauten  </vt:lpstr>
      <vt:lpstr>Düsseldorfs erste Clusterschule geht an den Start</vt:lpstr>
      <vt:lpstr>                                                       Erfahrungsbericht                        Löwen-Grundschule Hückeswagen</vt:lpstr>
      <vt:lpstr>                   Zur Architektur der Löwen-Grundschule</vt:lpstr>
      <vt:lpstr>                             Das Außengelände </vt:lpstr>
      <vt:lpstr>                               Das Außengelände</vt:lpstr>
      <vt:lpstr>                                Gemeinsamer Raum                               durch großzügige Flure </vt:lpstr>
      <vt:lpstr>                                 Die Gestaltung der Flure                             als Lern- und Begegnungsraum</vt:lpstr>
      <vt:lpstr>                   Die Mensa und Mehrzweckraum</vt:lpstr>
      <vt:lpstr>                                             Marktplatz eines Clusters</vt:lpstr>
      <vt:lpstr>                                  Ein Klassenraum</vt:lpstr>
      <vt:lpstr>         Die örtlichen Tageszeitungen berichten: </vt:lpstr>
      <vt:lpstr>                Ein Cluster der Löwen-Grundschule                                 Jahrgangsstufe 1</vt:lpstr>
      <vt:lpstr>Besonderheiten in der Konzeption</vt:lpstr>
      <vt:lpstr>                                          Reflexion</vt:lpstr>
      <vt:lpstr>Anspruch auf Ganztagsbetreuung </vt:lpstr>
      <vt:lpstr>Zeit für den gemeinsamen Austausch und Raum für offene Fragen, Anmerkungen und eigene Erfahrungen    </vt:lpstr>
      <vt:lpstr>PowerPoint-Präsentation</vt:lpstr>
      <vt:lpstr>Literatur und Links</vt:lpstr>
      <vt:lpstr>PowerPoint-Präsentation</vt:lpstr>
      <vt:lpstr>PDF Dateien</vt:lpstr>
      <vt:lpstr>                         Quelle verwendeter Fotos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
  <cp:revision>510</cp:revision>
  <dcterms:created xsi:type="dcterms:W3CDTF">2023-12-04T18:40:16Z</dcterms:created>
  <dcterms:modified xsi:type="dcterms:W3CDTF">2023-12-05T12:38:46Z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