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63" r:id="rId3"/>
    <p:sldId id="269" r:id="rId4"/>
    <p:sldId id="281" r:id="rId5"/>
    <p:sldId id="282" r:id="rId6"/>
    <p:sldId id="271" r:id="rId7"/>
    <p:sldId id="267" r:id="rId8"/>
    <p:sldId id="272" r:id="rId9"/>
    <p:sldId id="273" r:id="rId10"/>
    <p:sldId id="274" r:id="rId11"/>
    <p:sldId id="277" r:id="rId12"/>
    <p:sldId id="278" r:id="rId13"/>
    <p:sldId id="265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mudger LET" panose="020B0604020202020204"/>
      <p:regular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Verdana Pro" panose="020B0604030504040204" pitchFamily="34" charset="0"/>
      <p:regular r:id="rId24"/>
      <p:bold r:id="rId25"/>
      <p:italic r:id="rId26"/>
      <p:boldItalic r:id="rId27"/>
    </p:embeddedFont>
    <p:embeddedFont>
      <p:font typeface="Verdana Pro Light" panose="020B0304030504040204" pitchFamily="34" charset="0"/>
      <p:regular r:id="rId28"/>
      <p:italic r:id="rId2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226" autoAdjust="0"/>
  </p:normalViewPr>
  <p:slideViewPr>
    <p:cSldViewPr snapToGrid="0">
      <p:cViewPr>
        <p:scale>
          <a:sx n="81" d="100"/>
          <a:sy n="81" d="100"/>
        </p:scale>
        <p:origin x="76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upstairs in Zahlen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 U18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8C-4B30-B3DF-025F3BBA706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M Ü18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52</c:v>
                </c:pt>
                <c:pt idx="1">
                  <c:v>57</c:v>
                </c:pt>
                <c:pt idx="2">
                  <c:v>136</c:v>
                </c:pt>
                <c:pt idx="3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8C-4B30-B3DF-025F3BBA706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 U18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0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8C-4B30-B3DF-025F3BBA706D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W Ü18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36</c:v>
                </c:pt>
                <c:pt idx="1">
                  <c:v>52</c:v>
                </c:pt>
                <c:pt idx="2">
                  <c:v>69</c:v>
                </c:pt>
                <c:pt idx="3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4-4B45-A1CD-69F9162801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779073695"/>
        <c:axId val="779060383"/>
      </c:barChart>
      <c:catAx>
        <c:axId val="779073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9060383"/>
        <c:crosses val="autoZero"/>
        <c:auto val="1"/>
        <c:lblAlgn val="ctr"/>
        <c:lblOffset val="100"/>
        <c:noMultiLvlLbl val="0"/>
      </c:catAx>
      <c:valAx>
        <c:axId val="779060383"/>
        <c:scaling>
          <c:orientation val="minMax"/>
          <c:max val="210"/>
          <c:min val="0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9073695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2.jpeg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2.jpeg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B1EEBC7-6F66-3DBA-5EEA-FD7BC57DF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">
            <a:extLst>
              <a:ext uri="{FF2B5EF4-FFF2-40B4-BE49-F238E27FC236}">
                <a16:creationId xmlns:a16="http://schemas.microsoft.com/office/drawing/2014/main" id="{24319E1D-40D7-A4FD-07C2-8885722CCABD}"/>
              </a:ext>
            </a:extLst>
          </p:cNvPr>
          <p:cNvSpPr/>
          <p:nvPr userDrawn="1"/>
        </p:nvSpPr>
        <p:spPr>
          <a:xfrm>
            <a:off x="7110360" y="5765507"/>
            <a:ext cx="5081640" cy="66572"/>
          </a:xfrm>
          <a:prstGeom prst="rect">
            <a:avLst/>
          </a:prstGeom>
          <a:solidFill>
            <a:srgbClr val="952238">
              <a:alpha val="8977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Verdana" panose="020B0604030504040204" pitchFamily="34" charset="0"/>
            </a:endParaRPr>
          </a:p>
        </p:txBody>
      </p:sp>
      <p:sp>
        <p:nvSpPr>
          <p:cNvPr id="12" name="Rechteck">
            <a:extLst>
              <a:ext uri="{FF2B5EF4-FFF2-40B4-BE49-F238E27FC236}">
                <a16:creationId xmlns:a16="http://schemas.microsoft.com/office/drawing/2014/main" id="{FBD06B37-F39D-31C6-4C30-782024DD2A49}"/>
              </a:ext>
            </a:extLst>
          </p:cNvPr>
          <p:cNvSpPr/>
          <p:nvPr userDrawn="1"/>
        </p:nvSpPr>
        <p:spPr>
          <a:xfrm>
            <a:off x="0" y="5765507"/>
            <a:ext cx="5081640" cy="66572"/>
          </a:xfrm>
          <a:prstGeom prst="rect">
            <a:avLst/>
          </a:prstGeom>
          <a:solidFill>
            <a:srgbClr val="952238">
              <a:alpha val="8977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Verdana" panose="020B0604030504040204" pitchFamily="34" charset="0"/>
            </a:endParaRPr>
          </a:p>
        </p:txBody>
      </p:sp>
      <p:sp>
        <p:nvSpPr>
          <p:cNvPr id="13" name="Form">
            <a:extLst>
              <a:ext uri="{FF2B5EF4-FFF2-40B4-BE49-F238E27FC236}">
                <a16:creationId xmlns:a16="http://schemas.microsoft.com/office/drawing/2014/main" id="{F01FB9BF-E5FA-B3CD-3109-3CEDCF9B8FAF}"/>
              </a:ext>
            </a:extLst>
          </p:cNvPr>
          <p:cNvSpPr/>
          <p:nvPr userDrawn="1"/>
        </p:nvSpPr>
        <p:spPr>
          <a:xfrm>
            <a:off x="0" y="4806157"/>
            <a:ext cx="12192000" cy="2051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335" y="0"/>
                  <a:pt x="9870" y="1056"/>
                  <a:pt x="9515" y="3165"/>
                </a:cubicBezTo>
                <a:cubicBezTo>
                  <a:pt x="9160" y="5274"/>
                  <a:pt x="8982" y="8036"/>
                  <a:pt x="8982" y="10800"/>
                </a:cubicBez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12618" y="10800"/>
                </a:lnTo>
                <a:cubicBezTo>
                  <a:pt x="12618" y="8036"/>
                  <a:pt x="12440" y="5274"/>
                  <a:pt x="12085" y="3165"/>
                </a:cubicBezTo>
                <a:cubicBezTo>
                  <a:pt x="11730" y="1056"/>
                  <a:pt x="11265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38100" dist="25400" dir="16312339" rotWithShape="0">
              <a:srgbClr val="000000">
                <a:alpha val="1831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Verdana" panose="020B0604030504040204" pitchFamily="34" charset="0"/>
            </a:endParaRPr>
          </a:p>
        </p:txBody>
      </p:sp>
      <p:sp>
        <p:nvSpPr>
          <p:cNvPr id="8" name="Wir sind da, wo Menschen uns brauchen">
            <a:extLst>
              <a:ext uri="{FF2B5EF4-FFF2-40B4-BE49-F238E27FC236}">
                <a16:creationId xmlns:a16="http://schemas.microsoft.com/office/drawing/2014/main" id="{2986FF5B-56E1-2A8D-F2CC-E6578C1F5933}"/>
              </a:ext>
            </a:extLst>
          </p:cNvPr>
          <p:cNvSpPr txBox="1"/>
          <p:nvPr userDrawn="1"/>
        </p:nvSpPr>
        <p:spPr>
          <a:xfrm>
            <a:off x="7980229" y="6216000"/>
            <a:ext cx="6167457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lang="de-DE" sz="2200" noProof="0">
                <a:latin typeface="Smudger LET" pitchFamily="2" charset="0"/>
              </a:rPr>
              <a:t>Wir sind da, wo Menschen uns brauchen</a:t>
            </a:r>
          </a:p>
        </p:txBody>
      </p:sp>
      <p:pic>
        <p:nvPicPr>
          <p:cNvPr id="9" name="Bild" descr="Bild">
            <a:extLst>
              <a:ext uri="{FF2B5EF4-FFF2-40B4-BE49-F238E27FC236}">
                <a16:creationId xmlns:a16="http://schemas.microsoft.com/office/drawing/2014/main" id="{F4567B88-3ED2-3754-23B8-E4773BFC66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000" y="5184000"/>
            <a:ext cx="986707" cy="136558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55366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8 Jugendhilfe Titel mi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06869BF6-F65B-9095-FB86-53D85FA628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1" y="0"/>
            <a:ext cx="12191999" cy="6028723"/>
          </a:xfrm>
          <a:custGeom>
            <a:avLst/>
            <a:gdLst>
              <a:gd name="connsiteX0" fmla="*/ 0 w 9143999"/>
              <a:gd name="connsiteY0" fmla="*/ 0 h 4521542"/>
              <a:gd name="connsiteX1" fmla="*/ 9143999 w 9143999"/>
              <a:gd name="connsiteY1" fmla="*/ 0 h 4521542"/>
              <a:gd name="connsiteX2" fmla="*/ 9143999 w 9143999"/>
              <a:gd name="connsiteY2" fmla="*/ 4521542 h 4521542"/>
              <a:gd name="connsiteX3" fmla="*/ 8847686 w 9143999"/>
              <a:gd name="connsiteY3" fmla="*/ 4521542 h 4521542"/>
              <a:gd name="connsiteX4" fmla="*/ 8851605 w 9143999"/>
              <a:gd name="connsiteY4" fmla="*/ 4482352 h 4521542"/>
              <a:gd name="connsiteX5" fmla="*/ 8301777 w 9143999"/>
              <a:gd name="connsiteY5" fmla="*/ 3928099 h 4521542"/>
              <a:gd name="connsiteX6" fmla="*/ 7751949 w 9143999"/>
              <a:gd name="connsiteY6" fmla="*/ 4482352 h 4521542"/>
              <a:gd name="connsiteX7" fmla="*/ 7755868 w 9143999"/>
              <a:gd name="connsiteY7" fmla="*/ 4521542 h 4521542"/>
              <a:gd name="connsiteX8" fmla="*/ 0 w 9143999"/>
              <a:gd name="connsiteY8" fmla="*/ 4521542 h 452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3999" h="4521542">
                <a:moveTo>
                  <a:pt x="0" y="0"/>
                </a:moveTo>
                <a:lnTo>
                  <a:pt x="9143999" y="0"/>
                </a:lnTo>
                <a:lnTo>
                  <a:pt x="9143999" y="4521542"/>
                </a:lnTo>
                <a:lnTo>
                  <a:pt x="8847686" y="4521542"/>
                </a:lnTo>
                <a:lnTo>
                  <a:pt x="8851605" y="4482352"/>
                </a:lnTo>
                <a:cubicBezTo>
                  <a:pt x="8851605" y="4176247"/>
                  <a:pt x="8605439" y="3928099"/>
                  <a:pt x="8301777" y="3928099"/>
                </a:cubicBezTo>
                <a:cubicBezTo>
                  <a:pt x="7998115" y="3928099"/>
                  <a:pt x="7751949" y="4176247"/>
                  <a:pt x="7751949" y="4482352"/>
                </a:cubicBezTo>
                <a:lnTo>
                  <a:pt x="7755868" y="4521542"/>
                </a:lnTo>
                <a:lnTo>
                  <a:pt x="0" y="452154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333">
                <a:latin typeface="Verdana Pro Light" panose="020B030403050404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50281D-59D6-68F9-43BD-4893D1D2F1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237467"/>
            <a:ext cx="12192000" cy="1620533"/>
            <a:chOff x="-6350" y="3576756"/>
            <a:chExt cx="9144000" cy="1205696"/>
          </a:xfrm>
          <a:effectLst/>
        </p:grpSpPr>
        <p:sp>
          <p:nvSpPr>
            <p:cNvPr id="20" name="Kreis">
              <a:extLst>
                <a:ext uri="{FF2B5EF4-FFF2-40B4-BE49-F238E27FC236}">
                  <a16:creationId xmlns:a16="http://schemas.microsoft.com/office/drawing/2014/main" id="{AA72C70F-9737-4394-0AC9-138311F095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745600" y="3576756"/>
              <a:ext cx="1099655" cy="10996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  <p:sp>
          <p:nvSpPr>
            <p:cNvPr id="21" name="Rechteck">
              <a:extLst>
                <a:ext uri="{FF2B5EF4-FFF2-40B4-BE49-F238E27FC236}">
                  <a16:creationId xmlns:a16="http://schemas.microsoft.com/office/drawing/2014/main" id="{3F685694-79D7-6121-088E-14CBB25B70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6350" y="4165460"/>
              <a:ext cx="9144000" cy="6169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9A7AA9-E927-B50E-5A4D-AE01DBA6D0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0" y="4510711"/>
            <a:ext cx="12192000" cy="427341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txBody>
          <a:bodyPr anchor="ctr">
            <a:noAutofit/>
          </a:bodyPr>
          <a:lstStyle>
            <a:lvl1pPr marL="239994" indent="0">
              <a:buNone/>
              <a:defRPr sz="1867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Referent / Einrichtung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3FC1C63-586E-49FA-19C6-165C34CBD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0" y="4938054"/>
            <a:ext cx="12192000" cy="1090669"/>
          </a:xfrm>
          <a:custGeom>
            <a:avLst/>
            <a:gdLst>
              <a:gd name="connsiteX0" fmla="*/ 0 w 9144000"/>
              <a:gd name="connsiteY0" fmla="*/ 0 h 818002"/>
              <a:gd name="connsiteX1" fmla="*/ 9144000 w 9144000"/>
              <a:gd name="connsiteY1" fmla="*/ 0 h 818002"/>
              <a:gd name="connsiteX2" fmla="*/ 9144000 w 9144000"/>
              <a:gd name="connsiteY2" fmla="*/ 818002 h 818002"/>
              <a:gd name="connsiteX3" fmla="*/ 8847686 w 9144000"/>
              <a:gd name="connsiteY3" fmla="*/ 818002 h 818002"/>
              <a:gd name="connsiteX4" fmla="*/ 8851605 w 9144000"/>
              <a:gd name="connsiteY4" fmla="*/ 778813 h 818002"/>
              <a:gd name="connsiteX5" fmla="*/ 8301777 w 9144000"/>
              <a:gd name="connsiteY5" fmla="*/ 224560 h 818002"/>
              <a:gd name="connsiteX6" fmla="*/ 7751949 w 9144000"/>
              <a:gd name="connsiteY6" fmla="*/ 778813 h 818002"/>
              <a:gd name="connsiteX7" fmla="*/ 7755868 w 9144000"/>
              <a:gd name="connsiteY7" fmla="*/ 818002 h 818002"/>
              <a:gd name="connsiteX8" fmla="*/ 0 w 9144000"/>
              <a:gd name="connsiteY8" fmla="*/ 818002 h 8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18002">
                <a:moveTo>
                  <a:pt x="0" y="0"/>
                </a:moveTo>
                <a:lnTo>
                  <a:pt x="9144000" y="0"/>
                </a:lnTo>
                <a:lnTo>
                  <a:pt x="9144000" y="818002"/>
                </a:lnTo>
                <a:lnTo>
                  <a:pt x="8847686" y="818002"/>
                </a:lnTo>
                <a:lnTo>
                  <a:pt x="8851605" y="778813"/>
                </a:lnTo>
                <a:cubicBezTo>
                  <a:pt x="8851605" y="472708"/>
                  <a:pt x="8605439" y="224560"/>
                  <a:pt x="8301777" y="224560"/>
                </a:cubicBezTo>
                <a:cubicBezTo>
                  <a:pt x="7998115" y="224560"/>
                  <a:pt x="7751949" y="472708"/>
                  <a:pt x="7751949" y="778813"/>
                </a:cubicBezTo>
                <a:lnTo>
                  <a:pt x="7755868" y="818002"/>
                </a:lnTo>
                <a:lnTo>
                  <a:pt x="0" y="818002"/>
                </a:lnTo>
                <a:close/>
              </a:path>
            </a:pathLst>
          </a:custGeom>
          <a:solidFill>
            <a:schemeClr val="accent4">
              <a:alpha val="89804"/>
            </a:schemeClr>
          </a:solidFill>
        </p:spPr>
        <p:txBody>
          <a:bodyPr wrap="square" anchor="ctr">
            <a:noAutofit/>
          </a:bodyPr>
          <a:lstStyle>
            <a:lvl1pPr marL="239994" indent="0">
              <a:buNone/>
              <a:defRPr sz="7200">
                <a:solidFill>
                  <a:schemeClr val="bg1"/>
                </a:solidFill>
                <a:latin typeface="Smudger LET" pitchFamily="2" charset="0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C4CEB-97A1-8F41-C61B-AB97F233D1C8}"/>
              </a:ext>
            </a:extLst>
          </p:cNvPr>
          <p:cNvSpPr txBox="1"/>
          <p:nvPr userDrawn="1"/>
        </p:nvSpPr>
        <p:spPr>
          <a:xfrm>
            <a:off x="6631268" y="6231306"/>
            <a:ext cx="3515360" cy="42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67" b="0" i="0" u="none" strike="noStrike" cap="none" spc="0" normalizeH="0" baseline="0" dirty="0">
                <a:ln>
                  <a:noFill/>
                </a:ln>
                <a:solidFill>
                  <a:srgbClr val="888787"/>
                </a:solidFill>
                <a:effectLst/>
                <a:uFillTx/>
                <a:latin typeface="Smudger LET" pitchFamily="2" charset="0"/>
                <a:ea typeface="Helvetica Neue"/>
                <a:cs typeface="Helvetica Neue"/>
                <a:sym typeface="Helvetica Neue"/>
              </a:rPr>
              <a:t>Wir sind da, wo Menschen uns brauchen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FAE478D-ABBA-3B6D-E440-613A0502F1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000" y="5443201"/>
            <a:ext cx="825720" cy="11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1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9 Bildung Titel mit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Person, drinnen, Kind, jung enthält.&#10;&#10;Automatisch generierte Beschreibung">
            <a:extLst>
              <a:ext uri="{FF2B5EF4-FFF2-40B4-BE49-F238E27FC236}">
                <a16:creationId xmlns:a16="http://schemas.microsoft.com/office/drawing/2014/main" id="{A526E552-8568-21F0-9323-B8AE5DBC0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6013" cy="6028723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50281D-59D6-68F9-43BD-4893D1D2F1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237467"/>
            <a:ext cx="12192000" cy="1620533"/>
            <a:chOff x="-6350" y="3576756"/>
            <a:chExt cx="9144000" cy="1205696"/>
          </a:xfrm>
          <a:effectLst/>
        </p:grpSpPr>
        <p:sp>
          <p:nvSpPr>
            <p:cNvPr id="20" name="Kreis">
              <a:extLst>
                <a:ext uri="{FF2B5EF4-FFF2-40B4-BE49-F238E27FC236}">
                  <a16:creationId xmlns:a16="http://schemas.microsoft.com/office/drawing/2014/main" id="{AA72C70F-9737-4394-0AC9-138311F095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745600" y="3576756"/>
              <a:ext cx="1099655" cy="10996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  <p:sp>
          <p:nvSpPr>
            <p:cNvPr id="21" name="Rechteck">
              <a:extLst>
                <a:ext uri="{FF2B5EF4-FFF2-40B4-BE49-F238E27FC236}">
                  <a16:creationId xmlns:a16="http://schemas.microsoft.com/office/drawing/2014/main" id="{3F685694-79D7-6121-088E-14CBB25B70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6350" y="4165460"/>
              <a:ext cx="9144000" cy="6169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9A7AA9-E927-B50E-5A4D-AE01DBA6D0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0" y="4510711"/>
            <a:ext cx="12192000" cy="427341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txBody>
          <a:bodyPr anchor="ctr">
            <a:noAutofit/>
          </a:bodyPr>
          <a:lstStyle>
            <a:lvl1pPr marL="239994" indent="0">
              <a:buNone/>
              <a:defRPr sz="1867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Referent / Einrichtung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3FC1C63-586E-49FA-19C6-165C34CBD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0" y="4938054"/>
            <a:ext cx="12192000" cy="1090669"/>
          </a:xfrm>
          <a:custGeom>
            <a:avLst/>
            <a:gdLst>
              <a:gd name="connsiteX0" fmla="*/ 0 w 9144000"/>
              <a:gd name="connsiteY0" fmla="*/ 0 h 818002"/>
              <a:gd name="connsiteX1" fmla="*/ 9144000 w 9144000"/>
              <a:gd name="connsiteY1" fmla="*/ 0 h 818002"/>
              <a:gd name="connsiteX2" fmla="*/ 9144000 w 9144000"/>
              <a:gd name="connsiteY2" fmla="*/ 818002 h 818002"/>
              <a:gd name="connsiteX3" fmla="*/ 8847686 w 9144000"/>
              <a:gd name="connsiteY3" fmla="*/ 818002 h 818002"/>
              <a:gd name="connsiteX4" fmla="*/ 8851605 w 9144000"/>
              <a:gd name="connsiteY4" fmla="*/ 778813 h 818002"/>
              <a:gd name="connsiteX5" fmla="*/ 8301777 w 9144000"/>
              <a:gd name="connsiteY5" fmla="*/ 224560 h 818002"/>
              <a:gd name="connsiteX6" fmla="*/ 7751949 w 9144000"/>
              <a:gd name="connsiteY6" fmla="*/ 778813 h 818002"/>
              <a:gd name="connsiteX7" fmla="*/ 7755868 w 9144000"/>
              <a:gd name="connsiteY7" fmla="*/ 818002 h 818002"/>
              <a:gd name="connsiteX8" fmla="*/ 0 w 9144000"/>
              <a:gd name="connsiteY8" fmla="*/ 818002 h 8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18002">
                <a:moveTo>
                  <a:pt x="0" y="0"/>
                </a:moveTo>
                <a:lnTo>
                  <a:pt x="9144000" y="0"/>
                </a:lnTo>
                <a:lnTo>
                  <a:pt x="9144000" y="818002"/>
                </a:lnTo>
                <a:lnTo>
                  <a:pt x="8847686" y="818002"/>
                </a:lnTo>
                <a:lnTo>
                  <a:pt x="8851605" y="778813"/>
                </a:lnTo>
                <a:cubicBezTo>
                  <a:pt x="8851605" y="472708"/>
                  <a:pt x="8605439" y="224560"/>
                  <a:pt x="8301777" y="224560"/>
                </a:cubicBezTo>
                <a:cubicBezTo>
                  <a:pt x="7998115" y="224560"/>
                  <a:pt x="7751949" y="472708"/>
                  <a:pt x="7751949" y="778813"/>
                </a:cubicBezTo>
                <a:lnTo>
                  <a:pt x="7755868" y="818002"/>
                </a:lnTo>
                <a:lnTo>
                  <a:pt x="0" y="818002"/>
                </a:lnTo>
                <a:close/>
              </a:path>
            </a:pathLst>
          </a:custGeom>
          <a:solidFill>
            <a:srgbClr val="AFCA0A">
              <a:alpha val="89804"/>
            </a:srgbClr>
          </a:solidFill>
        </p:spPr>
        <p:txBody>
          <a:bodyPr wrap="square">
            <a:noAutofit/>
          </a:bodyPr>
          <a:lstStyle>
            <a:lvl1pPr marL="239994" indent="0">
              <a:buNone/>
              <a:defRPr sz="7200">
                <a:solidFill>
                  <a:schemeClr val="bg1"/>
                </a:solidFill>
                <a:latin typeface="Smudger LET" pitchFamily="2" charset="0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C4CEB-97A1-8F41-C61B-AB97F233D1C8}"/>
              </a:ext>
            </a:extLst>
          </p:cNvPr>
          <p:cNvSpPr txBox="1"/>
          <p:nvPr userDrawn="1"/>
        </p:nvSpPr>
        <p:spPr>
          <a:xfrm>
            <a:off x="6631268" y="6231306"/>
            <a:ext cx="3515360" cy="42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67" b="0" i="0" u="none" strike="noStrike" cap="none" spc="0" normalizeH="0" baseline="0" dirty="0">
                <a:ln>
                  <a:noFill/>
                </a:ln>
                <a:solidFill>
                  <a:srgbClr val="888787"/>
                </a:solidFill>
                <a:effectLst/>
                <a:uFillTx/>
                <a:latin typeface="Smudger LET" pitchFamily="2" charset="0"/>
                <a:ea typeface="Helvetica Neue"/>
                <a:cs typeface="Helvetica Neue"/>
                <a:sym typeface="Helvetica Neue"/>
              </a:rPr>
              <a:t>Wir sind da, wo Menschen uns brauchen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1EB9C24-2302-3385-58D4-D305E2D06C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000" y="5443201"/>
            <a:ext cx="825720" cy="11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34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0 Titel mit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, Fenster, Person, drinnen enthält.&#10;&#10;Automatisch generierte Beschreibung">
            <a:extLst>
              <a:ext uri="{FF2B5EF4-FFF2-40B4-BE49-F238E27FC236}">
                <a16:creationId xmlns:a16="http://schemas.microsoft.com/office/drawing/2014/main" id="{872B10A5-0978-3113-2B07-8D295F017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28723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50281D-59D6-68F9-43BD-4893D1D2F1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237467"/>
            <a:ext cx="12192000" cy="1620533"/>
            <a:chOff x="-6350" y="3576756"/>
            <a:chExt cx="9144000" cy="1205696"/>
          </a:xfrm>
          <a:effectLst/>
        </p:grpSpPr>
        <p:sp>
          <p:nvSpPr>
            <p:cNvPr id="20" name="Kreis">
              <a:extLst>
                <a:ext uri="{FF2B5EF4-FFF2-40B4-BE49-F238E27FC236}">
                  <a16:creationId xmlns:a16="http://schemas.microsoft.com/office/drawing/2014/main" id="{AA72C70F-9737-4394-0AC9-138311F095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745600" y="3576756"/>
              <a:ext cx="1099655" cy="10996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  <p:sp>
          <p:nvSpPr>
            <p:cNvPr id="21" name="Rechteck">
              <a:extLst>
                <a:ext uri="{FF2B5EF4-FFF2-40B4-BE49-F238E27FC236}">
                  <a16:creationId xmlns:a16="http://schemas.microsoft.com/office/drawing/2014/main" id="{3F685694-79D7-6121-088E-14CBB25B70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6350" y="4165460"/>
              <a:ext cx="9144000" cy="6169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9A7AA9-E927-B50E-5A4D-AE01DBA6D0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0" y="4510711"/>
            <a:ext cx="12192000" cy="427341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txBody>
          <a:bodyPr anchor="ctr">
            <a:noAutofit/>
          </a:bodyPr>
          <a:lstStyle>
            <a:lvl1pPr marL="239994" indent="0">
              <a:buNone/>
              <a:defRPr sz="1867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Referent / Einrichtung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3FC1C63-586E-49FA-19C6-165C34CBD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0" y="4938054"/>
            <a:ext cx="12192000" cy="1090669"/>
          </a:xfrm>
          <a:custGeom>
            <a:avLst/>
            <a:gdLst>
              <a:gd name="connsiteX0" fmla="*/ 0 w 9144000"/>
              <a:gd name="connsiteY0" fmla="*/ 0 h 818002"/>
              <a:gd name="connsiteX1" fmla="*/ 9144000 w 9144000"/>
              <a:gd name="connsiteY1" fmla="*/ 0 h 818002"/>
              <a:gd name="connsiteX2" fmla="*/ 9144000 w 9144000"/>
              <a:gd name="connsiteY2" fmla="*/ 818002 h 818002"/>
              <a:gd name="connsiteX3" fmla="*/ 8847686 w 9144000"/>
              <a:gd name="connsiteY3" fmla="*/ 818002 h 818002"/>
              <a:gd name="connsiteX4" fmla="*/ 8851605 w 9144000"/>
              <a:gd name="connsiteY4" fmla="*/ 778813 h 818002"/>
              <a:gd name="connsiteX5" fmla="*/ 8301777 w 9144000"/>
              <a:gd name="connsiteY5" fmla="*/ 224560 h 818002"/>
              <a:gd name="connsiteX6" fmla="*/ 7751949 w 9144000"/>
              <a:gd name="connsiteY6" fmla="*/ 778813 h 818002"/>
              <a:gd name="connsiteX7" fmla="*/ 7755868 w 9144000"/>
              <a:gd name="connsiteY7" fmla="*/ 818002 h 818002"/>
              <a:gd name="connsiteX8" fmla="*/ 0 w 9144000"/>
              <a:gd name="connsiteY8" fmla="*/ 818002 h 8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18002">
                <a:moveTo>
                  <a:pt x="0" y="0"/>
                </a:moveTo>
                <a:lnTo>
                  <a:pt x="9144000" y="0"/>
                </a:lnTo>
                <a:lnTo>
                  <a:pt x="9144000" y="818002"/>
                </a:lnTo>
                <a:lnTo>
                  <a:pt x="8847686" y="818002"/>
                </a:lnTo>
                <a:lnTo>
                  <a:pt x="8851605" y="778813"/>
                </a:lnTo>
                <a:cubicBezTo>
                  <a:pt x="8851605" y="472708"/>
                  <a:pt x="8605439" y="224560"/>
                  <a:pt x="8301777" y="224560"/>
                </a:cubicBezTo>
                <a:cubicBezTo>
                  <a:pt x="7998115" y="224560"/>
                  <a:pt x="7751949" y="472708"/>
                  <a:pt x="7751949" y="778813"/>
                </a:cubicBezTo>
                <a:lnTo>
                  <a:pt x="7755868" y="818002"/>
                </a:lnTo>
                <a:lnTo>
                  <a:pt x="0" y="818002"/>
                </a:lnTo>
                <a:close/>
              </a:path>
            </a:pathLst>
          </a:custGeom>
          <a:solidFill>
            <a:srgbClr val="AFCA0A">
              <a:alpha val="89804"/>
            </a:srgbClr>
          </a:solidFill>
        </p:spPr>
        <p:txBody>
          <a:bodyPr wrap="square">
            <a:noAutofit/>
          </a:bodyPr>
          <a:lstStyle>
            <a:lvl1pPr marL="239994" indent="0">
              <a:buNone/>
              <a:defRPr sz="7200">
                <a:solidFill>
                  <a:schemeClr val="bg1"/>
                </a:solidFill>
                <a:latin typeface="Smudger LET" pitchFamily="2" charset="0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C4CEB-97A1-8F41-C61B-AB97F233D1C8}"/>
              </a:ext>
            </a:extLst>
          </p:cNvPr>
          <p:cNvSpPr txBox="1"/>
          <p:nvPr userDrawn="1"/>
        </p:nvSpPr>
        <p:spPr>
          <a:xfrm>
            <a:off x="6631268" y="6231306"/>
            <a:ext cx="3515360" cy="42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67" b="0" i="0" u="none" strike="noStrike" cap="none" spc="0" normalizeH="0" baseline="0" dirty="0">
                <a:ln>
                  <a:noFill/>
                </a:ln>
                <a:solidFill>
                  <a:srgbClr val="888787"/>
                </a:solidFill>
                <a:effectLst/>
                <a:uFillTx/>
                <a:latin typeface="Smudger LET" pitchFamily="2" charset="0"/>
                <a:ea typeface="Helvetica Neue"/>
                <a:cs typeface="Helvetica Neue"/>
                <a:sym typeface="Helvetica Neue"/>
              </a:rPr>
              <a:t>Wir sind da, wo Menschen uns brauchen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E218E86-3AD7-1C15-285B-96B93E0256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000" y="5443201"/>
            <a:ext cx="825720" cy="11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7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1 Bildung Titel mi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06869BF6-F65B-9095-FB86-53D85FA628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1" y="0"/>
            <a:ext cx="12191999" cy="6028723"/>
          </a:xfrm>
          <a:custGeom>
            <a:avLst/>
            <a:gdLst>
              <a:gd name="connsiteX0" fmla="*/ 0 w 9143999"/>
              <a:gd name="connsiteY0" fmla="*/ 0 h 4521542"/>
              <a:gd name="connsiteX1" fmla="*/ 9143999 w 9143999"/>
              <a:gd name="connsiteY1" fmla="*/ 0 h 4521542"/>
              <a:gd name="connsiteX2" fmla="*/ 9143999 w 9143999"/>
              <a:gd name="connsiteY2" fmla="*/ 4521542 h 4521542"/>
              <a:gd name="connsiteX3" fmla="*/ 8847686 w 9143999"/>
              <a:gd name="connsiteY3" fmla="*/ 4521542 h 4521542"/>
              <a:gd name="connsiteX4" fmla="*/ 8851605 w 9143999"/>
              <a:gd name="connsiteY4" fmla="*/ 4482352 h 4521542"/>
              <a:gd name="connsiteX5" fmla="*/ 8301777 w 9143999"/>
              <a:gd name="connsiteY5" fmla="*/ 3928099 h 4521542"/>
              <a:gd name="connsiteX6" fmla="*/ 7751949 w 9143999"/>
              <a:gd name="connsiteY6" fmla="*/ 4482352 h 4521542"/>
              <a:gd name="connsiteX7" fmla="*/ 7755868 w 9143999"/>
              <a:gd name="connsiteY7" fmla="*/ 4521542 h 4521542"/>
              <a:gd name="connsiteX8" fmla="*/ 0 w 9143999"/>
              <a:gd name="connsiteY8" fmla="*/ 4521542 h 452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3999" h="4521542">
                <a:moveTo>
                  <a:pt x="0" y="0"/>
                </a:moveTo>
                <a:lnTo>
                  <a:pt x="9143999" y="0"/>
                </a:lnTo>
                <a:lnTo>
                  <a:pt x="9143999" y="4521542"/>
                </a:lnTo>
                <a:lnTo>
                  <a:pt x="8847686" y="4521542"/>
                </a:lnTo>
                <a:lnTo>
                  <a:pt x="8851605" y="4482352"/>
                </a:lnTo>
                <a:cubicBezTo>
                  <a:pt x="8851605" y="4176247"/>
                  <a:pt x="8605439" y="3928099"/>
                  <a:pt x="8301777" y="3928099"/>
                </a:cubicBezTo>
                <a:cubicBezTo>
                  <a:pt x="7998115" y="3928099"/>
                  <a:pt x="7751949" y="4176247"/>
                  <a:pt x="7751949" y="4482352"/>
                </a:cubicBezTo>
                <a:lnTo>
                  <a:pt x="7755868" y="4521542"/>
                </a:lnTo>
                <a:lnTo>
                  <a:pt x="0" y="452154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333">
                <a:latin typeface="Verdana Pro Light" panose="020B030403050404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50281D-59D6-68F9-43BD-4893D1D2F1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237467"/>
            <a:ext cx="12192000" cy="1620533"/>
            <a:chOff x="-6350" y="3576756"/>
            <a:chExt cx="9144000" cy="1205696"/>
          </a:xfrm>
          <a:effectLst/>
        </p:grpSpPr>
        <p:sp>
          <p:nvSpPr>
            <p:cNvPr id="20" name="Kreis">
              <a:extLst>
                <a:ext uri="{FF2B5EF4-FFF2-40B4-BE49-F238E27FC236}">
                  <a16:creationId xmlns:a16="http://schemas.microsoft.com/office/drawing/2014/main" id="{AA72C70F-9737-4394-0AC9-138311F095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745600" y="3576756"/>
              <a:ext cx="1099655" cy="10996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  <p:sp>
          <p:nvSpPr>
            <p:cNvPr id="21" name="Rechteck">
              <a:extLst>
                <a:ext uri="{FF2B5EF4-FFF2-40B4-BE49-F238E27FC236}">
                  <a16:creationId xmlns:a16="http://schemas.microsoft.com/office/drawing/2014/main" id="{3F685694-79D7-6121-088E-14CBB25B70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6350" y="4165460"/>
              <a:ext cx="9144000" cy="6169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9A7AA9-E927-B50E-5A4D-AE01DBA6D0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0" y="4510711"/>
            <a:ext cx="12192000" cy="427341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txBody>
          <a:bodyPr anchor="ctr">
            <a:noAutofit/>
          </a:bodyPr>
          <a:lstStyle>
            <a:lvl1pPr marL="239994" indent="0">
              <a:buNone/>
              <a:defRPr sz="1867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Referent / Einrichtung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3FC1C63-586E-49FA-19C6-165C34CBD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0" y="4938054"/>
            <a:ext cx="12192000" cy="1090669"/>
          </a:xfrm>
          <a:custGeom>
            <a:avLst/>
            <a:gdLst>
              <a:gd name="connsiteX0" fmla="*/ 0 w 9144000"/>
              <a:gd name="connsiteY0" fmla="*/ 0 h 818002"/>
              <a:gd name="connsiteX1" fmla="*/ 9144000 w 9144000"/>
              <a:gd name="connsiteY1" fmla="*/ 0 h 818002"/>
              <a:gd name="connsiteX2" fmla="*/ 9144000 w 9144000"/>
              <a:gd name="connsiteY2" fmla="*/ 818002 h 818002"/>
              <a:gd name="connsiteX3" fmla="*/ 8847686 w 9144000"/>
              <a:gd name="connsiteY3" fmla="*/ 818002 h 818002"/>
              <a:gd name="connsiteX4" fmla="*/ 8851605 w 9144000"/>
              <a:gd name="connsiteY4" fmla="*/ 778813 h 818002"/>
              <a:gd name="connsiteX5" fmla="*/ 8301777 w 9144000"/>
              <a:gd name="connsiteY5" fmla="*/ 224560 h 818002"/>
              <a:gd name="connsiteX6" fmla="*/ 7751949 w 9144000"/>
              <a:gd name="connsiteY6" fmla="*/ 778813 h 818002"/>
              <a:gd name="connsiteX7" fmla="*/ 7755868 w 9144000"/>
              <a:gd name="connsiteY7" fmla="*/ 818002 h 818002"/>
              <a:gd name="connsiteX8" fmla="*/ 0 w 9144000"/>
              <a:gd name="connsiteY8" fmla="*/ 818002 h 8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18002">
                <a:moveTo>
                  <a:pt x="0" y="0"/>
                </a:moveTo>
                <a:lnTo>
                  <a:pt x="9144000" y="0"/>
                </a:lnTo>
                <a:lnTo>
                  <a:pt x="9144000" y="818002"/>
                </a:lnTo>
                <a:lnTo>
                  <a:pt x="8847686" y="818002"/>
                </a:lnTo>
                <a:lnTo>
                  <a:pt x="8851605" y="778813"/>
                </a:lnTo>
                <a:cubicBezTo>
                  <a:pt x="8851605" y="472708"/>
                  <a:pt x="8605439" y="224560"/>
                  <a:pt x="8301777" y="224560"/>
                </a:cubicBezTo>
                <a:cubicBezTo>
                  <a:pt x="7998115" y="224560"/>
                  <a:pt x="7751949" y="472708"/>
                  <a:pt x="7751949" y="778813"/>
                </a:cubicBezTo>
                <a:lnTo>
                  <a:pt x="7755868" y="818002"/>
                </a:lnTo>
                <a:lnTo>
                  <a:pt x="0" y="818002"/>
                </a:lnTo>
                <a:close/>
              </a:path>
            </a:pathLst>
          </a:custGeom>
          <a:solidFill>
            <a:srgbClr val="AFCA0A">
              <a:alpha val="89804"/>
            </a:srgbClr>
          </a:solidFill>
        </p:spPr>
        <p:txBody>
          <a:bodyPr wrap="square">
            <a:noAutofit/>
          </a:bodyPr>
          <a:lstStyle>
            <a:lvl1pPr marL="239994" indent="0">
              <a:buNone/>
              <a:defRPr sz="7200">
                <a:solidFill>
                  <a:schemeClr val="bg1"/>
                </a:solidFill>
                <a:latin typeface="Smudger LET" pitchFamily="2" charset="0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C4CEB-97A1-8F41-C61B-AB97F233D1C8}"/>
              </a:ext>
            </a:extLst>
          </p:cNvPr>
          <p:cNvSpPr txBox="1"/>
          <p:nvPr userDrawn="1"/>
        </p:nvSpPr>
        <p:spPr>
          <a:xfrm>
            <a:off x="6631268" y="6231306"/>
            <a:ext cx="3515360" cy="42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67" b="0" i="0" u="none" strike="noStrike" cap="none" spc="0" normalizeH="0" baseline="0" dirty="0">
                <a:ln>
                  <a:noFill/>
                </a:ln>
                <a:solidFill>
                  <a:srgbClr val="888787"/>
                </a:solidFill>
                <a:effectLst/>
                <a:uFillTx/>
                <a:latin typeface="Smudger LET" pitchFamily="2" charset="0"/>
                <a:ea typeface="Helvetica Neue"/>
                <a:cs typeface="Helvetica Neue"/>
                <a:sym typeface="Helvetica Neue"/>
              </a:rPr>
              <a:t>Wir sind da, wo Menschen uns brauchen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FAEF523-F218-5168-3FD8-D415A78CCB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000" y="5443201"/>
            <a:ext cx="825720" cy="11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83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Kapitel mit 5 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5BED63-A13F-4419-E05E-A7941AC579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1917" y="2093958"/>
            <a:ext cx="1810464" cy="1673943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algn="l">
              <a:defRPr sz="1733">
                <a:latin typeface="Verdana Pro Light" panose="020B030403050404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0" y="6062336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sz="1467" err="1">
                <a:latin typeface="Smudger LET" pitchFamily="2" charset="0"/>
              </a:rPr>
              <a:t>Wir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sind</a:t>
            </a:r>
            <a:r>
              <a:rPr sz="1467">
                <a:latin typeface="Smudger LET" pitchFamily="2" charset="0"/>
              </a:rPr>
              <a:t> da, wo Menschen </a:t>
            </a:r>
            <a:r>
              <a:rPr sz="1467" err="1">
                <a:latin typeface="Smudger LET" pitchFamily="2" charset="0"/>
              </a:rPr>
              <a:t>uns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brauchen</a:t>
            </a:r>
            <a:endParaRPr sz="1467">
              <a:latin typeface="Smudger LET" pitchFamily="2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9BE893B1-1BBC-3805-462F-76D5016AAA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84CD356-C5A1-08AD-D8AD-7FA39E8E10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1917" y="3841200"/>
            <a:ext cx="1810463" cy="1562651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1733">
                <a:solidFill>
                  <a:schemeClr val="tx1">
                    <a:lumMod val="65000"/>
                    <a:lumOff val="3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DD9EC080-F706-E11F-2351-D2ABB84BFE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69688" y="2093785"/>
            <a:ext cx="1810464" cy="1673943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algn="l">
              <a:defRPr sz="1733">
                <a:latin typeface="Verdana Pro Light" panose="020B030403050404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C99758C8-9B42-B920-0050-992FAA9186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69687" y="3841200"/>
            <a:ext cx="1810463" cy="1555493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1733">
                <a:solidFill>
                  <a:schemeClr val="tx1">
                    <a:lumMod val="65000"/>
                    <a:lumOff val="3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Bildplatzhalter 3">
            <a:extLst>
              <a:ext uri="{FF2B5EF4-FFF2-40B4-BE49-F238E27FC236}">
                <a16:creationId xmlns:a16="http://schemas.microsoft.com/office/drawing/2014/main" id="{B84A10B8-BB16-A393-83CB-F8A1DA99E57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84075" y="2093785"/>
            <a:ext cx="1810464" cy="1673943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algn="l">
              <a:defRPr sz="1733">
                <a:latin typeface="Verdana Pro Light" panose="020B030403050404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B36B0D25-5070-BC32-6CAB-63CFE589A3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4065" y="3841200"/>
            <a:ext cx="1810463" cy="1555493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1733">
                <a:solidFill>
                  <a:schemeClr val="tx1">
                    <a:lumMod val="65000"/>
                    <a:lumOff val="3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2F8F7495-FB5E-0DE6-F60F-AE1BC25A7A9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298459" y="2093785"/>
            <a:ext cx="1810464" cy="1673943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algn="l">
              <a:defRPr sz="1733">
                <a:latin typeface="Verdana Pro Light" panose="020B030403050404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CC6B2144-E09A-F767-196A-1006C592A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98458" y="3841198"/>
            <a:ext cx="1810463" cy="1555493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1733">
                <a:solidFill>
                  <a:schemeClr val="tx1">
                    <a:lumMod val="65000"/>
                    <a:lumOff val="3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B472E27D-E512-8921-160D-06CE5276020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412840" y="2093785"/>
            <a:ext cx="1810464" cy="1673943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algn="l">
              <a:defRPr sz="1733">
                <a:latin typeface="Verdana Pro Light" panose="020B030403050404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9FE242F0-7ABD-D9E6-3471-498DFDA4AD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12835" y="3840802"/>
            <a:ext cx="1810463" cy="1555493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1733">
                <a:solidFill>
                  <a:schemeClr val="tx1">
                    <a:lumMod val="65000"/>
                    <a:lumOff val="3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976B56E-7B8C-DB9B-04A3-3EE5A83E1817}"/>
              </a:ext>
            </a:extLst>
          </p:cNvPr>
          <p:cNvSpPr/>
          <p:nvPr userDrawn="1"/>
        </p:nvSpPr>
        <p:spPr>
          <a:xfrm>
            <a:off x="941915" y="3762000"/>
            <a:ext cx="1810464" cy="79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267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Verdana" panose="020B060403050404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2E4BDA45-C1E6-58A9-B7D8-5D829514B823}"/>
              </a:ext>
            </a:extLst>
          </p:cNvPr>
          <p:cNvSpPr/>
          <p:nvPr userDrawn="1"/>
        </p:nvSpPr>
        <p:spPr>
          <a:xfrm>
            <a:off x="3069687" y="3762000"/>
            <a:ext cx="1810463" cy="792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267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Verdana" panose="020B060403050404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CA1C066-6D66-162C-4521-10D33369E64D}"/>
              </a:ext>
            </a:extLst>
          </p:cNvPr>
          <p:cNvSpPr/>
          <p:nvPr userDrawn="1"/>
        </p:nvSpPr>
        <p:spPr>
          <a:xfrm>
            <a:off x="5184072" y="3762000"/>
            <a:ext cx="1810464" cy="7920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267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Verdana" panose="020B060403050404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9A729F0E-9574-6686-7C7D-719B64DEAD7C}"/>
              </a:ext>
            </a:extLst>
          </p:cNvPr>
          <p:cNvSpPr/>
          <p:nvPr userDrawn="1"/>
        </p:nvSpPr>
        <p:spPr>
          <a:xfrm>
            <a:off x="7298456" y="3762000"/>
            <a:ext cx="1810464" cy="79200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267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Verdana" panose="020B060403050404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35BA5A4-C756-3CE7-AB46-23E8739331CC}"/>
              </a:ext>
            </a:extLst>
          </p:cNvPr>
          <p:cNvSpPr/>
          <p:nvPr userDrawn="1"/>
        </p:nvSpPr>
        <p:spPr>
          <a:xfrm>
            <a:off x="9412837" y="3762000"/>
            <a:ext cx="1810464" cy="79200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267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Verdana" panose="020B060403050404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37" name="Foliennummernplatzhalter 5">
            <a:extLst>
              <a:ext uri="{FF2B5EF4-FFF2-40B4-BE49-F238E27FC236}">
                <a16:creationId xmlns:a16="http://schemas.microsoft.com/office/drawing/2014/main" id="{084E7E98-268E-3A18-4990-6342F5CCF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11764B44-ECCD-664D-F3F6-D9E68733DE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962" y="365127"/>
            <a:ext cx="11038839" cy="5546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39" name="Textplatzhalter 17">
            <a:extLst>
              <a:ext uri="{FF2B5EF4-FFF2-40B4-BE49-F238E27FC236}">
                <a16:creationId xmlns:a16="http://schemas.microsoft.com/office/drawing/2014/main" id="{195B1BBC-1F6C-90A3-AFC1-9BF9DDAC56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4963" y="939125"/>
            <a:ext cx="11038837" cy="509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Verdana Pro Light" panose="020B0304030504040204" pitchFamily="34" charset="0"/>
              </a:defRPr>
            </a:lvl1pPr>
            <a:lvl2pPr marL="194995" indent="0" algn="l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26205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Kapitel mit 5 Platzhalt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0" y="6062336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sz="1467" err="1">
                <a:latin typeface="Smudger LET" pitchFamily="2" charset="0"/>
              </a:rPr>
              <a:t>Wir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sind</a:t>
            </a:r>
            <a:r>
              <a:rPr sz="1467">
                <a:latin typeface="Smudger LET" pitchFamily="2" charset="0"/>
              </a:rPr>
              <a:t> da, wo Menschen </a:t>
            </a:r>
            <a:r>
              <a:rPr sz="1467" err="1">
                <a:latin typeface="Smudger LET" pitchFamily="2" charset="0"/>
              </a:rPr>
              <a:t>uns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brauchen</a:t>
            </a:r>
            <a:endParaRPr sz="1467">
              <a:latin typeface="Smudger LET" pitchFamily="2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grpSp>
        <p:nvGrpSpPr>
          <p:cNvPr id="10" name="Gruppieren">
            <a:extLst>
              <a:ext uri="{FF2B5EF4-FFF2-40B4-BE49-F238E27FC236}">
                <a16:creationId xmlns:a16="http://schemas.microsoft.com/office/drawing/2014/main" id="{DC03779B-DE9B-9D16-FFB3-B37C53B967D7}"/>
              </a:ext>
            </a:extLst>
          </p:cNvPr>
          <p:cNvGrpSpPr/>
          <p:nvPr userDrawn="1"/>
        </p:nvGrpSpPr>
        <p:grpSpPr>
          <a:xfrm>
            <a:off x="5190771" y="2070709"/>
            <a:ext cx="1810464" cy="3325377"/>
            <a:chOff x="-2" y="0"/>
            <a:chExt cx="3620926" cy="6650753"/>
          </a:xfrm>
        </p:grpSpPr>
        <p:grpSp>
          <p:nvGrpSpPr>
            <p:cNvPr id="12" name="Gruppieren">
              <a:extLst>
                <a:ext uri="{FF2B5EF4-FFF2-40B4-BE49-F238E27FC236}">
                  <a16:creationId xmlns:a16="http://schemas.microsoft.com/office/drawing/2014/main" id="{A278162E-A065-3CE4-38CF-2C29A5E9550D}"/>
                </a:ext>
              </a:extLst>
            </p:cNvPr>
            <p:cNvGrpSpPr/>
            <p:nvPr/>
          </p:nvGrpSpPr>
          <p:grpSpPr>
            <a:xfrm>
              <a:off x="-2" y="0"/>
              <a:ext cx="3620926" cy="6650753"/>
              <a:chOff x="-1" y="0"/>
              <a:chExt cx="3620924" cy="6650751"/>
            </a:xfrm>
          </p:grpSpPr>
          <p:sp>
            <p:nvSpPr>
              <p:cNvPr id="14" name="Rechteck">
                <a:extLst>
                  <a:ext uri="{FF2B5EF4-FFF2-40B4-BE49-F238E27FC236}">
                    <a16:creationId xmlns:a16="http://schemas.microsoft.com/office/drawing/2014/main" id="{CA2091A8-AC9F-839E-737F-B024117C8922}"/>
                  </a:ext>
                </a:extLst>
              </p:cNvPr>
              <p:cNvSpPr/>
              <p:nvPr/>
            </p:nvSpPr>
            <p:spPr>
              <a:xfrm>
                <a:off x="0" y="0"/>
                <a:ext cx="3620923" cy="3602373"/>
              </a:xfrm>
              <a:prstGeom prst="rect">
                <a:avLst/>
              </a:prstGeom>
              <a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b="4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6" name="Rechteck">
                <a:extLst>
                  <a:ext uri="{FF2B5EF4-FFF2-40B4-BE49-F238E27FC236}">
                    <a16:creationId xmlns:a16="http://schemas.microsoft.com/office/drawing/2014/main" id="{57E082CF-16D0-EBFD-0472-90EAC05414B1}"/>
                  </a:ext>
                </a:extLst>
              </p:cNvPr>
              <p:cNvSpPr/>
              <p:nvPr/>
            </p:nvSpPr>
            <p:spPr>
              <a:xfrm>
                <a:off x="-1" y="3503662"/>
                <a:ext cx="3620924" cy="3147089"/>
              </a:xfrm>
              <a:prstGeom prst="rect">
                <a:avLst/>
              </a:prstGeom>
              <a:solidFill>
                <a:schemeClr val="accent3">
                  <a:alpha val="85098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13" name="Lorem ipsum dolor sit">
              <a:extLst>
                <a:ext uri="{FF2B5EF4-FFF2-40B4-BE49-F238E27FC236}">
                  <a16:creationId xmlns:a16="http://schemas.microsoft.com/office/drawing/2014/main" id="{EEF9BBB9-F733-CE9F-88AB-55DDC1FDE41F}"/>
                </a:ext>
              </a:extLst>
            </p:cNvPr>
            <p:cNvSpPr txBox="1"/>
            <p:nvPr/>
          </p:nvSpPr>
          <p:spPr>
            <a:xfrm>
              <a:off x="335782" y="4409257"/>
              <a:ext cx="2949358" cy="1154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500" b="0">
                  <a:solidFill>
                    <a:srgbClr val="424242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</a:lstStyle>
            <a:p>
              <a:r>
                <a:rPr sz="1751" dirty="0">
                  <a:solidFill>
                    <a:schemeClr val="bg1"/>
                  </a:solidFill>
                  <a:latin typeface="Verdana Pro Light" panose="020B0304030504040204" pitchFamily="34" charset="0"/>
                </a:rPr>
                <a:t>Lorem ipsum dolor sit</a:t>
              </a:r>
            </a:p>
          </p:txBody>
        </p:sp>
      </p:grpSp>
      <p:grpSp>
        <p:nvGrpSpPr>
          <p:cNvPr id="17" name="Gruppieren">
            <a:extLst>
              <a:ext uri="{FF2B5EF4-FFF2-40B4-BE49-F238E27FC236}">
                <a16:creationId xmlns:a16="http://schemas.microsoft.com/office/drawing/2014/main" id="{C75E6179-B709-C064-8FE0-6B476243129D}"/>
              </a:ext>
            </a:extLst>
          </p:cNvPr>
          <p:cNvGrpSpPr/>
          <p:nvPr userDrawn="1"/>
        </p:nvGrpSpPr>
        <p:grpSpPr>
          <a:xfrm>
            <a:off x="3066468" y="2070709"/>
            <a:ext cx="1810464" cy="3331137"/>
            <a:chOff x="-2" y="0"/>
            <a:chExt cx="3620926" cy="6650754"/>
          </a:xfrm>
        </p:grpSpPr>
        <p:grpSp>
          <p:nvGrpSpPr>
            <p:cNvPr id="19" name="Gruppieren">
              <a:extLst>
                <a:ext uri="{FF2B5EF4-FFF2-40B4-BE49-F238E27FC236}">
                  <a16:creationId xmlns:a16="http://schemas.microsoft.com/office/drawing/2014/main" id="{32E8FE0F-52BF-443B-1E2C-DA9D9A26E286}"/>
                </a:ext>
              </a:extLst>
            </p:cNvPr>
            <p:cNvGrpSpPr/>
            <p:nvPr/>
          </p:nvGrpSpPr>
          <p:grpSpPr>
            <a:xfrm>
              <a:off x="-2" y="0"/>
              <a:ext cx="3620926" cy="6650754"/>
              <a:chOff x="-1" y="0"/>
              <a:chExt cx="3620924" cy="6650752"/>
            </a:xfrm>
          </p:grpSpPr>
          <p:sp>
            <p:nvSpPr>
              <p:cNvPr id="21" name="Rechteck">
                <a:extLst>
                  <a:ext uri="{FF2B5EF4-FFF2-40B4-BE49-F238E27FC236}">
                    <a16:creationId xmlns:a16="http://schemas.microsoft.com/office/drawing/2014/main" id="{4ED8A5DB-1B3B-4D37-7F26-76A1DC968BF0}"/>
                  </a:ext>
                </a:extLst>
              </p:cNvPr>
              <p:cNvSpPr/>
              <p:nvPr/>
            </p:nvSpPr>
            <p:spPr>
              <a:xfrm>
                <a:off x="0" y="0"/>
                <a:ext cx="3620923" cy="3602373"/>
              </a:xfrm>
              <a:prstGeom prst="rect">
                <a:avLst/>
              </a:prstGeom>
              <a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3" name="Rechteck">
                <a:extLst>
                  <a:ext uri="{FF2B5EF4-FFF2-40B4-BE49-F238E27FC236}">
                    <a16:creationId xmlns:a16="http://schemas.microsoft.com/office/drawing/2014/main" id="{1073A521-3E2D-D22C-D031-E70A486DCFAE}"/>
                  </a:ext>
                </a:extLst>
              </p:cNvPr>
              <p:cNvSpPr/>
              <p:nvPr/>
            </p:nvSpPr>
            <p:spPr>
              <a:xfrm>
                <a:off x="-1" y="3503664"/>
                <a:ext cx="3620924" cy="3147088"/>
              </a:xfrm>
              <a:prstGeom prst="rect">
                <a:avLst/>
              </a:prstGeom>
              <a:solidFill>
                <a:srgbClr val="F18700">
                  <a:alpha val="850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20" name="Lorem ipsum dolor sit">
              <a:extLst>
                <a:ext uri="{FF2B5EF4-FFF2-40B4-BE49-F238E27FC236}">
                  <a16:creationId xmlns:a16="http://schemas.microsoft.com/office/drawing/2014/main" id="{FBEDD447-526B-A51C-8468-A94CF093FC7C}"/>
                </a:ext>
              </a:extLst>
            </p:cNvPr>
            <p:cNvSpPr txBox="1"/>
            <p:nvPr/>
          </p:nvSpPr>
          <p:spPr>
            <a:xfrm>
              <a:off x="335782" y="4410255"/>
              <a:ext cx="2949358" cy="1152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500" b="0">
                  <a:solidFill>
                    <a:srgbClr val="424242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</a:lstStyle>
            <a:p>
              <a:r>
                <a:rPr sz="1751" dirty="0">
                  <a:solidFill>
                    <a:schemeClr val="bg1"/>
                  </a:solidFill>
                  <a:latin typeface="Verdana Pro Light" panose="020B0304030504040204" pitchFamily="34" charset="0"/>
                </a:rPr>
                <a:t>Lorem ipsum dolor sit</a:t>
              </a:r>
            </a:p>
          </p:txBody>
        </p:sp>
      </p:grpSp>
      <p:grpSp>
        <p:nvGrpSpPr>
          <p:cNvPr id="24" name="Gruppieren">
            <a:extLst>
              <a:ext uri="{FF2B5EF4-FFF2-40B4-BE49-F238E27FC236}">
                <a16:creationId xmlns:a16="http://schemas.microsoft.com/office/drawing/2014/main" id="{D4A83D14-667B-C549-EA67-8F3CAEC9CD38}"/>
              </a:ext>
            </a:extLst>
          </p:cNvPr>
          <p:cNvGrpSpPr/>
          <p:nvPr userDrawn="1"/>
        </p:nvGrpSpPr>
        <p:grpSpPr>
          <a:xfrm>
            <a:off x="7315067" y="2078509"/>
            <a:ext cx="1810464" cy="3325379"/>
            <a:chOff x="-2" y="0"/>
            <a:chExt cx="3620926" cy="6650756"/>
          </a:xfrm>
        </p:grpSpPr>
        <p:grpSp>
          <p:nvGrpSpPr>
            <p:cNvPr id="26" name="Gruppieren">
              <a:extLst>
                <a:ext uri="{FF2B5EF4-FFF2-40B4-BE49-F238E27FC236}">
                  <a16:creationId xmlns:a16="http://schemas.microsoft.com/office/drawing/2014/main" id="{86596EC6-FC65-8FB8-1FDE-23A1AD62554D}"/>
                </a:ext>
              </a:extLst>
            </p:cNvPr>
            <p:cNvGrpSpPr/>
            <p:nvPr/>
          </p:nvGrpSpPr>
          <p:grpSpPr>
            <a:xfrm>
              <a:off x="-2" y="0"/>
              <a:ext cx="3620926" cy="6650756"/>
              <a:chOff x="-1" y="0"/>
              <a:chExt cx="3620924" cy="6650753"/>
            </a:xfrm>
          </p:grpSpPr>
          <p:sp>
            <p:nvSpPr>
              <p:cNvPr id="28" name="Rechteck">
                <a:extLst>
                  <a:ext uri="{FF2B5EF4-FFF2-40B4-BE49-F238E27FC236}">
                    <a16:creationId xmlns:a16="http://schemas.microsoft.com/office/drawing/2014/main" id="{C60C77B2-A714-AAA2-FFA7-AEDF9219ED6C}"/>
                  </a:ext>
                </a:extLst>
              </p:cNvPr>
              <p:cNvSpPr/>
              <p:nvPr/>
            </p:nvSpPr>
            <p:spPr>
              <a:xfrm>
                <a:off x="0" y="0"/>
                <a:ext cx="3620923" cy="3602373"/>
              </a:xfrm>
              <a:prstGeom prst="rect">
                <a:avLst/>
              </a:prstGeom>
              <a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0" name="Rechteck">
                <a:extLst>
                  <a:ext uri="{FF2B5EF4-FFF2-40B4-BE49-F238E27FC236}">
                    <a16:creationId xmlns:a16="http://schemas.microsoft.com/office/drawing/2014/main" id="{F5CE2488-712C-A8E8-CE8B-492B1B482A59}"/>
                  </a:ext>
                </a:extLst>
              </p:cNvPr>
              <p:cNvSpPr/>
              <p:nvPr/>
            </p:nvSpPr>
            <p:spPr>
              <a:xfrm>
                <a:off x="-1" y="3503664"/>
                <a:ext cx="3620924" cy="3147089"/>
              </a:xfrm>
              <a:prstGeom prst="rect">
                <a:avLst/>
              </a:prstGeom>
              <a:solidFill>
                <a:schemeClr val="accent5">
                  <a:alpha val="8547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27" name="Lorem ipsum dolor sit">
              <a:extLst>
                <a:ext uri="{FF2B5EF4-FFF2-40B4-BE49-F238E27FC236}">
                  <a16:creationId xmlns:a16="http://schemas.microsoft.com/office/drawing/2014/main" id="{B3DE0195-5619-E3DB-2A1B-2121C3ED26CE}"/>
                </a:ext>
              </a:extLst>
            </p:cNvPr>
            <p:cNvSpPr txBox="1"/>
            <p:nvPr/>
          </p:nvSpPr>
          <p:spPr>
            <a:xfrm>
              <a:off x="335782" y="4409259"/>
              <a:ext cx="2949358" cy="1154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500" b="0">
                  <a:solidFill>
                    <a:srgbClr val="424242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</a:lstStyle>
            <a:p>
              <a:r>
                <a:rPr sz="1751" dirty="0">
                  <a:solidFill>
                    <a:schemeClr val="bg1"/>
                  </a:solidFill>
                  <a:latin typeface="Verdana Pro Light" panose="020B0304030504040204" pitchFamily="34" charset="0"/>
                </a:rPr>
                <a:t>Lorem ipsum dolor sit</a:t>
              </a:r>
            </a:p>
          </p:txBody>
        </p:sp>
      </p:grpSp>
      <p:grpSp>
        <p:nvGrpSpPr>
          <p:cNvPr id="31" name="Gruppieren">
            <a:extLst>
              <a:ext uri="{FF2B5EF4-FFF2-40B4-BE49-F238E27FC236}">
                <a16:creationId xmlns:a16="http://schemas.microsoft.com/office/drawing/2014/main" id="{834AF92E-3DA7-401C-7D66-B31B2AA02BF3}"/>
              </a:ext>
            </a:extLst>
          </p:cNvPr>
          <p:cNvGrpSpPr/>
          <p:nvPr userDrawn="1"/>
        </p:nvGrpSpPr>
        <p:grpSpPr>
          <a:xfrm>
            <a:off x="9439363" y="2078509"/>
            <a:ext cx="1810464" cy="3325379"/>
            <a:chOff x="-2" y="0"/>
            <a:chExt cx="3620926" cy="6650756"/>
          </a:xfrm>
        </p:grpSpPr>
        <p:grpSp>
          <p:nvGrpSpPr>
            <p:cNvPr id="33" name="Gruppieren">
              <a:extLst>
                <a:ext uri="{FF2B5EF4-FFF2-40B4-BE49-F238E27FC236}">
                  <a16:creationId xmlns:a16="http://schemas.microsoft.com/office/drawing/2014/main" id="{623E2ABE-ABDD-8B24-8BB5-59AC0E301DE5}"/>
                </a:ext>
              </a:extLst>
            </p:cNvPr>
            <p:cNvGrpSpPr/>
            <p:nvPr/>
          </p:nvGrpSpPr>
          <p:grpSpPr>
            <a:xfrm>
              <a:off x="-2" y="0"/>
              <a:ext cx="3620926" cy="6650756"/>
              <a:chOff x="-1" y="0"/>
              <a:chExt cx="3620924" cy="6650755"/>
            </a:xfrm>
          </p:grpSpPr>
          <p:sp>
            <p:nvSpPr>
              <p:cNvPr id="35" name="Rechteck">
                <a:extLst>
                  <a:ext uri="{FF2B5EF4-FFF2-40B4-BE49-F238E27FC236}">
                    <a16:creationId xmlns:a16="http://schemas.microsoft.com/office/drawing/2014/main" id="{8E53C303-2C14-6125-7542-836C10394711}"/>
                  </a:ext>
                </a:extLst>
              </p:cNvPr>
              <p:cNvSpPr/>
              <p:nvPr/>
            </p:nvSpPr>
            <p:spPr>
              <a:xfrm>
                <a:off x="0" y="0"/>
                <a:ext cx="3620923" cy="3602373"/>
              </a:xfrm>
              <a:prstGeom prst="rect">
                <a:avLst/>
              </a:prstGeom>
              <a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7" name="Rechteck">
                <a:extLst>
                  <a:ext uri="{FF2B5EF4-FFF2-40B4-BE49-F238E27FC236}">
                    <a16:creationId xmlns:a16="http://schemas.microsoft.com/office/drawing/2014/main" id="{9FD61740-6E2B-0DDB-5DF2-4F214D9DBDE0}"/>
                  </a:ext>
                </a:extLst>
              </p:cNvPr>
              <p:cNvSpPr/>
              <p:nvPr/>
            </p:nvSpPr>
            <p:spPr>
              <a:xfrm>
                <a:off x="-1" y="3503664"/>
                <a:ext cx="3620924" cy="3147091"/>
              </a:xfrm>
              <a:prstGeom prst="rect">
                <a:avLst/>
              </a:prstGeom>
              <a:solidFill>
                <a:schemeClr val="accent4">
                  <a:alpha val="85098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34" name="Lorem ipsum dolor sit">
              <a:extLst>
                <a:ext uri="{FF2B5EF4-FFF2-40B4-BE49-F238E27FC236}">
                  <a16:creationId xmlns:a16="http://schemas.microsoft.com/office/drawing/2014/main" id="{3E58D302-1B6D-99B0-27DB-7B01949B4BF0}"/>
                </a:ext>
              </a:extLst>
            </p:cNvPr>
            <p:cNvSpPr txBox="1"/>
            <p:nvPr/>
          </p:nvSpPr>
          <p:spPr>
            <a:xfrm>
              <a:off x="335782" y="4409259"/>
              <a:ext cx="2949358" cy="1154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500" b="0">
                  <a:solidFill>
                    <a:srgbClr val="424242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</a:lstStyle>
            <a:p>
              <a:r>
                <a:rPr sz="1751" dirty="0">
                  <a:solidFill>
                    <a:schemeClr val="bg1"/>
                  </a:solidFill>
                  <a:latin typeface="Verdana Pro Light" panose="020B0304030504040204" pitchFamily="34" charset="0"/>
                </a:rPr>
                <a:t>Lorem ipsum dolor sit</a:t>
              </a:r>
            </a:p>
          </p:txBody>
        </p:sp>
      </p:grpSp>
      <p:grpSp>
        <p:nvGrpSpPr>
          <p:cNvPr id="38" name="Gruppieren">
            <a:extLst>
              <a:ext uri="{FF2B5EF4-FFF2-40B4-BE49-F238E27FC236}">
                <a16:creationId xmlns:a16="http://schemas.microsoft.com/office/drawing/2014/main" id="{34F35493-842D-B7BD-6CFA-E316A91F257A}"/>
              </a:ext>
            </a:extLst>
          </p:cNvPr>
          <p:cNvGrpSpPr/>
          <p:nvPr userDrawn="1"/>
        </p:nvGrpSpPr>
        <p:grpSpPr>
          <a:xfrm>
            <a:off x="942172" y="2078510"/>
            <a:ext cx="1810464" cy="3325377"/>
            <a:chOff x="-2" y="0"/>
            <a:chExt cx="3620926" cy="6650752"/>
          </a:xfrm>
        </p:grpSpPr>
        <p:grpSp>
          <p:nvGrpSpPr>
            <p:cNvPr id="40" name="Gruppieren">
              <a:extLst>
                <a:ext uri="{FF2B5EF4-FFF2-40B4-BE49-F238E27FC236}">
                  <a16:creationId xmlns:a16="http://schemas.microsoft.com/office/drawing/2014/main" id="{863529FE-A553-5C39-0544-93E5DE44D5BD}"/>
                </a:ext>
              </a:extLst>
            </p:cNvPr>
            <p:cNvGrpSpPr/>
            <p:nvPr/>
          </p:nvGrpSpPr>
          <p:grpSpPr>
            <a:xfrm>
              <a:off x="-2" y="0"/>
              <a:ext cx="3620926" cy="6650752"/>
              <a:chOff x="-1" y="0"/>
              <a:chExt cx="3620924" cy="6650749"/>
            </a:xfrm>
          </p:grpSpPr>
          <p:sp>
            <p:nvSpPr>
              <p:cNvPr id="42" name="Rechteck">
                <a:extLst>
                  <a:ext uri="{FF2B5EF4-FFF2-40B4-BE49-F238E27FC236}">
                    <a16:creationId xmlns:a16="http://schemas.microsoft.com/office/drawing/2014/main" id="{8539A967-0483-86A5-016E-21AA26800A05}"/>
                  </a:ext>
                </a:extLst>
              </p:cNvPr>
              <p:cNvSpPr/>
              <p:nvPr/>
            </p:nvSpPr>
            <p:spPr>
              <a:xfrm>
                <a:off x="0" y="0"/>
                <a:ext cx="3620923" cy="3602373"/>
              </a:xfrm>
              <a:prstGeom prst="rect">
                <a:avLst/>
              </a:prstGeom>
              <a:blipFill rotWithShape="1"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44" name="Rechteck">
                <a:extLst>
                  <a:ext uri="{FF2B5EF4-FFF2-40B4-BE49-F238E27FC236}">
                    <a16:creationId xmlns:a16="http://schemas.microsoft.com/office/drawing/2014/main" id="{0133719D-6FFD-56EB-A2FE-5CA291FE19F3}"/>
                  </a:ext>
                </a:extLst>
              </p:cNvPr>
              <p:cNvSpPr/>
              <p:nvPr/>
            </p:nvSpPr>
            <p:spPr>
              <a:xfrm>
                <a:off x="-1" y="3503664"/>
                <a:ext cx="3620924" cy="3147085"/>
              </a:xfrm>
              <a:prstGeom prst="rect">
                <a:avLst/>
              </a:prstGeom>
              <a:solidFill>
                <a:srgbClr val="AC1F38">
                  <a:alpha val="850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41" name="Lorem ipsum dolor sit">
              <a:extLst>
                <a:ext uri="{FF2B5EF4-FFF2-40B4-BE49-F238E27FC236}">
                  <a16:creationId xmlns:a16="http://schemas.microsoft.com/office/drawing/2014/main" id="{43B7E056-63F3-75F3-57DB-A02DBB2864DC}"/>
                </a:ext>
              </a:extLst>
            </p:cNvPr>
            <p:cNvSpPr txBox="1"/>
            <p:nvPr/>
          </p:nvSpPr>
          <p:spPr>
            <a:xfrm>
              <a:off x="335782" y="4409257"/>
              <a:ext cx="2949358" cy="1154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500" b="0">
                  <a:solidFill>
                    <a:srgbClr val="424242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</a:lstStyle>
            <a:p>
              <a:r>
                <a:rPr sz="1751" dirty="0">
                  <a:solidFill>
                    <a:schemeClr val="bg1"/>
                  </a:solidFill>
                  <a:latin typeface="Verdana Pro Light" panose="020B0304030504040204" pitchFamily="34" charset="0"/>
                </a:rPr>
                <a:t>Lorem ipsum dolor sit</a:t>
              </a:r>
            </a:p>
          </p:txBody>
        </p:sp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9BE893B1-1BBC-3805-462F-76D5016AAA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  <p:sp>
        <p:nvSpPr>
          <p:cNvPr id="39" name="Foliennummernplatzhalter 5">
            <a:extLst>
              <a:ext uri="{FF2B5EF4-FFF2-40B4-BE49-F238E27FC236}">
                <a16:creationId xmlns:a16="http://schemas.microsoft.com/office/drawing/2014/main" id="{79C4139C-F8F0-F077-8E2F-DEC60967D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CD500F68-C536-C2D0-997F-2F78FC843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962" y="365127"/>
            <a:ext cx="11038839" cy="55462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47" name="Textplatzhalter 17">
            <a:extLst>
              <a:ext uri="{FF2B5EF4-FFF2-40B4-BE49-F238E27FC236}">
                <a16:creationId xmlns:a16="http://schemas.microsoft.com/office/drawing/2014/main" id="{DEF03B11-B86E-662B-1E36-5D404995A6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4963" y="939125"/>
            <a:ext cx="11038837" cy="509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Verdana Pro Light" panose="020B0304030504040204" pitchFamily="34" charset="0"/>
              </a:defRPr>
            </a:lvl1pPr>
            <a:lvl2pPr marL="194995" indent="0" algn="l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65439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Kapitel mit 5 Platzhalter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5BED63-A13F-4419-E05E-A7941AC579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1917" y="2093958"/>
            <a:ext cx="1810464" cy="1779543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algn="l">
              <a:defRPr sz="1733">
                <a:latin typeface="Verdana Pro Light" panose="020B030403050404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0" y="6062336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sz="1467" err="1">
                <a:latin typeface="Smudger LET" pitchFamily="2" charset="0"/>
              </a:rPr>
              <a:t>Wir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sind</a:t>
            </a:r>
            <a:r>
              <a:rPr sz="1467">
                <a:latin typeface="Smudger LET" pitchFamily="2" charset="0"/>
              </a:rPr>
              <a:t> da, wo Menschen </a:t>
            </a:r>
            <a:r>
              <a:rPr sz="1467" err="1">
                <a:latin typeface="Smudger LET" pitchFamily="2" charset="0"/>
              </a:rPr>
              <a:t>uns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brauchen</a:t>
            </a:r>
            <a:endParaRPr sz="1467">
              <a:latin typeface="Smudger LET" pitchFamily="2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9BE893B1-1BBC-3805-462F-76D5016AAA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84CD356-C5A1-08AD-D8AD-7FA39E8E10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1917" y="3830306"/>
            <a:ext cx="1810463" cy="1573545"/>
          </a:xfrm>
          <a:prstGeom prst="rect">
            <a:avLst/>
          </a:prstGeom>
          <a:solidFill>
            <a:srgbClr val="AC1F38">
              <a:alpha val="85098"/>
            </a:srgbClr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1733">
                <a:solidFill>
                  <a:schemeClr val="bg1"/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Bildplatzhalter 3">
            <a:extLst>
              <a:ext uri="{FF2B5EF4-FFF2-40B4-BE49-F238E27FC236}">
                <a16:creationId xmlns:a16="http://schemas.microsoft.com/office/drawing/2014/main" id="{A0943914-F16B-2B5D-B210-8BA5547446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65231" y="2093785"/>
            <a:ext cx="1810464" cy="1779543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ctr">
              <a:defRPr sz="1733">
                <a:latin typeface="Verdana Pro Light" panose="020B0304030504040204" pitchFamily="34" charset="0"/>
              </a:defRPr>
            </a:lvl1pPr>
          </a:lstStyle>
          <a:p>
            <a:pPr marL="0" marR="0" lvl="0" indent="0" algn="l" defTabSz="412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Bild einfügen</a:t>
            </a:r>
          </a:p>
          <a:p>
            <a:endParaRPr lang="de-DE" dirty="0"/>
          </a:p>
        </p:txBody>
      </p:sp>
      <p:sp>
        <p:nvSpPr>
          <p:cNvPr id="48" name="Textplatzhalter 8">
            <a:extLst>
              <a:ext uri="{FF2B5EF4-FFF2-40B4-BE49-F238E27FC236}">
                <a16:creationId xmlns:a16="http://schemas.microsoft.com/office/drawing/2014/main" id="{760C16A7-F651-21EA-13E8-F567BBDD9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5230" y="3830133"/>
            <a:ext cx="1810463" cy="1573545"/>
          </a:xfrm>
          <a:prstGeom prst="rect">
            <a:avLst/>
          </a:prstGeom>
          <a:solidFill>
            <a:schemeClr val="accent3">
              <a:alpha val="85098"/>
            </a:schemeClr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1733">
                <a:solidFill>
                  <a:schemeClr val="bg1"/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Bildplatzhalter 3">
            <a:extLst>
              <a:ext uri="{FF2B5EF4-FFF2-40B4-BE49-F238E27FC236}">
                <a16:creationId xmlns:a16="http://schemas.microsoft.com/office/drawing/2014/main" id="{C9E099B8-F21D-BBDF-75B8-39AA711E978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8541" y="2093785"/>
            <a:ext cx="1810464" cy="1779543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733">
                <a:latin typeface="Verdana Pro Light" panose="020B0304030504040204" pitchFamily="34" charset="0"/>
              </a:defRPr>
            </a:lvl1pPr>
          </a:lstStyle>
          <a:p>
            <a:pPr marL="0" marR="0" lvl="0" indent="0" algn="l" defTabSz="412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Bild einfügen</a:t>
            </a:r>
          </a:p>
          <a:p>
            <a:endParaRPr lang="de-DE" dirty="0"/>
          </a:p>
        </p:txBody>
      </p:sp>
      <p:sp>
        <p:nvSpPr>
          <p:cNvPr id="50" name="Textplatzhalter 8">
            <a:extLst>
              <a:ext uri="{FF2B5EF4-FFF2-40B4-BE49-F238E27FC236}">
                <a16:creationId xmlns:a16="http://schemas.microsoft.com/office/drawing/2014/main" id="{52CA1DC6-3094-2A5D-7D55-5FBBC32272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41" y="3830133"/>
            <a:ext cx="1810463" cy="1573545"/>
          </a:xfrm>
          <a:prstGeom prst="rect">
            <a:avLst/>
          </a:prstGeom>
          <a:solidFill>
            <a:srgbClr val="006EB6">
              <a:alpha val="84706"/>
            </a:srgbClr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1733">
                <a:solidFill>
                  <a:schemeClr val="bg1"/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1" name="Bildplatzhalter 3">
            <a:extLst>
              <a:ext uri="{FF2B5EF4-FFF2-40B4-BE49-F238E27FC236}">
                <a16:creationId xmlns:a16="http://schemas.microsoft.com/office/drawing/2014/main" id="{5C48AA8C-B89C-1A2B-DFB9-189FAA3B0B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11849" y="2093785"/>
            <a:ext cx="1810464" cy="1779543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733">
                <a:latin typeface="Verdana Pro Light" panose="020B0304030504040204" pitchFamily="34" charset="0"/>
              </a:defRPr>
            </a:lvl1pPr>
          </a:lstStyle>
          <a:p>
            <a:pPr marL="0" marR="0" lvl="0" indent="0" algn="l" defTabSz="412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Bild einfügen</a:t>
            </a:r>
          </a:p>
          <a:p>
            <a:endParaRPr lang="de-DE" dirty="0"/>
          </a:p>
        </p:txBody>
      </p:sp>
      <p:sp>
        <p:nvSpPr>
          <p:cNvPr id="52" name="Textplatzhalter 8">
            <a:extLst>
              <a:ext uri="{FF2B5EF4-FFF2-40B4-BE49-F238E27FC236}">
                <a16:creationId xmlns:a16="http://schemas.microsoft.com/office/drawing/2014/main" id="{9C984BCB-364A-A70A-7B0D-EEBFB75C98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1849" y="3830133"/>
            <a:ext cx="1810463" cy="1573545"/>
          </a:xfrm>
          <a:prstGeom prst="rect">
            <a:avLst/>
          </a:prstGeom>
          <a:solidFill>
            <a:srgbClr val="AFCA0A">
              <a:alpha val="84706"/>
            </a:srgbClr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1733">
                <a:solidFill>
                  <a:schemeClr val="bg1"/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3" name="Bildplatzhalter 3">
            <a:extLst>
              <a:ext uri="{FF2B5EF4-FFF2-40B4-BE49-F238E27FC236}">
                <a16:creationId xmlns:a16="http://schemas.microsoft.com/office/drawing/2014/main" id="{6990B8C3-6602-C13D-B617-2823FE062D5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35155" y="2093785"/>
            <a:ext cx="1810464" cy="1779543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>
              <a:defRPr sz="1733">
                <a:latin typeface="Verdana Pro Light" panose="020B0304030504040204" pitchFamily="34" charset="0"/>
              </a:defRPr>
            </a:lvl1pPr>
          </a:lstStyle>
          <a:p>
            <a:pPr marL="0" marR="0" lvl="0" indent="0" algn="l" defTabSz="412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Bild einfügen</a:t>
            </a:r>
          </a:p>
          <a:p>
            <a:endParaRPr lang="de-DE" dirty="0"/>
          </a:p>
        </p:txBody>
      </p:sp>
      <p:sp>
        <p:nvSpPr>
          <p:cNvPr id="54" name="Textplatzhalter 8">
            <a:extLst>
              <a:ext uri="{FF2B5EF4-FFF2-40B4-BE49-F238E27FC236}">
                <a16:creationId xmlns:a16="http://schemas.microsoft.com/office/drawing/2014/main" id="{B7B2CC91-6E1F-957E-CFCF-F842B2456C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35154" y="3830133"/>
            <a:ext cx="1810463" cy="1573545"/>
          </a:xfrm>
          <a:prstGeom prst="rect">
            <a:avLst/>
          </a:prstGeom>
          <a:solidFill>
            <a:srgbClr val="1FA038">
              <a:alpha val="84706"/>
            </a:srgbClr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1733">
                <a:solidFill>
                  <a:schemeClr val="bg1"/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6" name="Foliennummernplatzhalter 5">
            <a:extLst>
              <a:ext uri="{FF2B5EF4-FFF2-40B4-BE49-F238E27FC236}">
                <a16:creationId xmlns:a16="http://schemas.microsoft.com/office/drawing/2014/main" id="{3DCC58B4-189B-8FB6-BB3C-D46C25186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7" name="Titel 1">
            <a:extLst>
              <a:ext uri="{FF2B5EF4-FFF2-40B4-BE49-F238E27FC236}">
                <a16:creationId xmlns:a16="http://schemas.microsoft.com/office/drawing/2014/main" id="{D5379141-5A5F-0908-9CD0-EBDFE9E6F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962" y="365127"/>
            <a:ext cx="11038839" cy="5546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58" name="Textplatzhalter 17">
            <a:extLst>
              <a:ext uri="{FF2B5EF4-FFF2-40B4-BE49-F238E27FC236}">
                <a16:creationId xmlns:a16="http://schemas.microsoft.com/office/drawing/2014/main" id="{64ED1FBA-2C22-01E9-2A29-796ADC0F98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4963" y="939125"/>
            <a:ext cx="11038837" cy="509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Verdana Pro Light" panose="020B0304030504040204" pitchFamily="34" charset="0"/>
              </a:defRPr>
            </a:lvl1pPr>
            <a:lvl2pPr marL="194995" indent="0" algn="l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609174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Kapitel mit 5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0" y="6062336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sz="1467" err="1">
                <a:latin typeface="Smudger LET" pitchFamily="2" charset="0"/>
              </a:rPr>
              <a:t>Wir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sind</a:t>
            </a:r>
            <a:r>
              <a:rPr sz="1467">
                <a:latin typeface="Smudger LET" pitchFamily="2" charset="0"/>
              </a:rPr>
              <a:t> da, wo Menschen </a:t>
            </a:r>
            <a:r>
              <a:rPr sz="1467" err="1">
                <a:latin typeface="Smudger LET" pitchFamily="2" charset="0"/>
              </a:rPr>
              <a:t>uns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brauchen</a:t>
            </a:r>
            <a:endParaRPr sz="1467">
              <a:latin typeface="Smudger LET" pitchFamily="2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grpSp>
        <p:nvGrpSpPr>
          <p:cNvPr id="10" name="Gruppieren">
            <a:extLst>
              <a:ext uri="{FF2B5EF4-FFF2-40B4-BE49-F238E27FC236}">
                <a16:creationId xmlns:a16="http://schemas.microsoft.com/office/drawing/2014/main" id="{DC03779B-DE9B-9D16-FFB3-B37C53B967D7}"/>
              </a:ext>
            </a:extLst>
          </p:cNvPr>
          <p:cNvGrpSpPr/>
          <p:nvPr userDrawn="1"/>
        </p:nvGrpSpPr>
        <p:grpSpPr>
          <a:xfrm>
            <a:off x="3066471" y="2078510"/>
            <a:ext cx="1810464" cy="3325383"/>
            <a:chOff x="-2" y="0"/>
            <a:chExt cx="3620926" cy="6650763"/>
          </a:xfrm>
        </p:grpSpPr>
        <p:sp>
          <p:nvSpPr>
            <p:cNvPr id="11" name="Rechteck">
              <a:extLst>
                <a:ext uri="{FF2B5EF4-FFF2-40B4-BE49-F238E27FC236}">
                  <a16:creationId xmlns:a16="http://schemas.microsoft.com/office/drawing/2014/main" id="{D9F5CB40-A4A2-A129-DB05-14970556DE2F}"/>
                </a:ext>
              </a:extLst>
            </p:cNvPr>
            <p:cNvSpPr/>
            <p:nvPr/>
          </p:nvSpPr>
          <p:spPr>
            <a:xfrm>
              <a:off x="0" y="0"/>
              <a:ext cx="3620923" cy="66507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03200" dist="25400" dir="16312339" rotWithShape="0">
                <a:srgbClr val="000000">
                  <a:alpha val="2015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dirty="0">
                <a:latin typeface="Verdana" panose="020B0604030504040204" pitchFamily="34" charset="0"/>
              </a:endParaRPr>
            </a:p>
          </p:txBody>
        </p:sp>
        <p:grpSp>
          <p:nvGrpSpPr>
            <p:cNvPr id="12" name="Gruppieren">
              <a:extLst>
                <a:ext uri="{FF2B5EF4-FFF2-40B4-BE49-F238E27FC236}">
                  <a16:creationId xmlns:a16="http://schemas.microsoft.com/office/drawing/2014/main" id="{A278162E-A065-3CE4-38CF-2C29A5E9550D}"/>
                </a:ext>
              </a:extLst>
            </p:cNvPr>
            <p:cNvGrpSpPr/>
            <p:nvPr/>
          </p:nvGrpSpPr>
          <p:grpSpPr>
            <a:xfrm>
              <a:off x="-2" y="0"/>
              <a:ext cx="3620926" cy="6650763"/>
              <a:chOff x="-1" y="0"/>
              <a:chExt cx="3620924" cy="6650761"/>
            </a:xfrm>
          </p:grpSpPr>
          <p:sp>
            <p:nvSpPr>
              <p:cNvPr id="14" name="Rechteck">
                <a:extLst>
                  <a:ext uri="{FF2B5EF4-FFF2-40B4-BE49-F238E27FC236}">
                    <a16:creationId xmlns:a16="http://schemas.microsoft.com/office/drawing/2014/main" id="{CA2091A8-AC9F-839E-737F-B024117C8922}"/>
                  </a:ext>
                </a:extLst>
              </p:cNvPr>
              <p:cNvSpPr/>
              <p:nvPr/>
            </p:nvSpPr>
            <p:spPr>
              <a:xfrm>
                <a:off x="0" y="0"/>
                <a:ext cx="3620923" cy="3602373"/>
              </a:xfrm>
              <a:prstGeom prst="rect">
                <a:avLst/>
              </a:prstGeom>
              <a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b="4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5" name="Rechteck">
                <a:extLst>
                  <a:ext uri="{FF2B5EF4-FFF2-40B4-BE49-F238E27FC236}">
                    <a16:creationId xmlns:a16="http://schemas.microsoft.com/office/drawing/2014/main" id="{E94AB43B-ABDD-3FF8-00A4-AC8E7D8CEC88}"/>
                  </a:ext>
                </a:extLst>
              </p:cNvPr>
              <p:cNvSpPr/>
              <p:nvPr/>
            </p:nvSpPr>
            <p:spPr>
              <a:xfrm>
                <a:off x="-1" y="3602373"/>
                <a:ext cx="3620924" cy="30483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6" name="Rechteck">
                <a:extLst>
                  <a:ext uri="{FF2B5EF4-FFF2-40B4-BE49-F238E27FC236}">
                    <a16:creationId xmlns:a16="http://schemas.microsoft.com/office/drawing/2014/main" id="{57E082CF-16D0-EBFD-0472-90EAC05414B1}"/>
                  </a:ext>
                </a:extLst>
              </p:cNvPr>
              <p:cNvSpPr/>
              <p:nvPr/>
            </p:nvSpPr>
            <p:spPr>
              <a:xfrm>
                <a:off x="0" y="3503665"/>
                <a:ext cx="3620923" cy="98708"/>
              </a:xfrm>
              <a:prstGeom prst="rect">
                <a:avLst/>
              </a:prstGeom>
              <a:solidFill>
                <a:schemeClr val="accent1">
                  <a:alpha val="8547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13" name="Lorem ipsum dolor sit">
              <a:extLst>
                <a:ext uri="{FF2B5EF4-FFF2-40B4-BE49-F238E27FC236}">
                  <a16:creationId xmlns:a16="http://schemas.microsoft.com/office/drawing/2014/main" id="{EEF9BBB9-F733-CE9F-88AB-55DDC1FDE41F}"/>
                </a:ext>
              </a:extLst>
            </p:cNvPr>
            <p:cNvSpPr txBox="1"/>
            <p:nvPr/>
          </p:nvSpPr>
          <p:spPr>
            <a:xfrm>
              <a:off x="335782" y="4409256"/>
              <a:ext cx="2949358" cy="11546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500" b="0">
                  <a:solidFill>
                    <a:srgbClr val="424242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</a:lstStyle>
            <a:p>
              <a:r>
                <a:rPr sz="1751" dirty="0">
                  <a:latin typeface="Verdana Pro Light" panose="020B0304030504040204" pitchFamily="34" charset="0"/>
                </a:rPr>
                <a:t>Lorem ipsum dolor sit</a:t>
              </a:r>
            </a:p>
          </p:txBody>
        </p:sp>
      </p:grpSp>
      <p:grpSp>
        <p:nvGrpSpPr>
          <p:cNvPr id="17" name="Gruppieren">
            <a:extLst>
              <a:ext uri="{FF2B5EF4-FFF2-40B4-BE49-F238E27FC236}">
                <a16:creationId xmlns:a16="http://schemas.microsoft.com/office/drawing/2014/main" id="{C75E6179-B709-C064-8FE0-6B476243129D}"/>
              </a:ext>
            </a:extLst>
          </p:cNvPr>
          <p:cNvGrpSpPr/>
          <p:nvPr userDrawn="1"/>
        </p:nvGrpSpPr>
        <p:grpSpPr>
          <a:xfrm>
            <a:off x="5190768" y="2078510"/>
            <a:ext cx="1810464" cy="3325383"/>
            <a:chOff x="-2" y="0"/>
            <a:chExt cx="3620926" cy="6650763"/>
          </a:xfrm>
        </p:grpSpPr>
        <p:sp>
          <p:nvSpPr>
            <p:cNvPr id="18" name="Rechteck">
              <a:extLst>
                <a:ext uri="{FF2B5EF4-FFF2-40B4-BE49-F238E27FC236}">
                  <a16:creationId xmlns:a16="http://schemas.microsoft.com/office/drawing/2014/main" id="{1EFC51EF-666E-328A-12CA-ABEC751AA725}"/>
                </a:ext>
              </a:extLst>
            </p:cNvPr>
            <p:cNvSpPr/>
            <p:nvPr/>
          </p:nvSpPr>
          <p:spPr>
            <a:xfrm>
              <a:off x="0" y="0"/>
              <a:ext cx="3620923" cy="66507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03200" dist="25400" dir="16312339" rotWithShape="0">
                <a:srgbClr val="000000">
                  <a:alpha val="2015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dirty="0">
                <a:latin typeface="Verdana" panose="020B0604030504040204" pitchFamily="34" charset="0"/>
              </a:endParaRPr>
            </a:p>
          </p:txBody>
        </p:sp>
        <p:grpSp>
          <p:nvGrpSpPr>
            <p:cNvPr id="19" name="Gruppieren">
              <a:extLst>
                <a:ext uri="{FF2B5EF4-FFF2-40B4-BE49-F238E27FC236}">
                  <a16:creationId xmlns:a16="http://schemas.microsoft.com/office/drawing/2014/main" id="{32E8FE0F-52BF-443B-1E2C-DA9D9A26E286}"/>
                </a:ext>
              </a:extLst>
            </p:cNvPr>
            <p:cNvGrpSpPr/>
            <p:nvPr/>
          </p:nvGrpSpPr>
          <p:grpSpPr>
            <a:xfrm>
              <a:off x="-2" y="0"/>
              <a:ext cx="3620926" cy="6650763"/>
              <a:chOff x="-1" y="0"/>
              <a:chExt cx="3620924" cy="6650761"/>
            </a:xfrm>
          </p:grpSpPr>
          <p:sp>
            <p:nvSpPr>
              <p:cNvPr id="21" name="Rechteck">
                <a:extLst>
                  <a:ext uri="{FF2B5EF4-FFF2-40B4-BE49-F238E27FC236}">
                    <a16:creationId xmlns:a16="http://schemas.microsoft.com/office/drawing/2014/main" id="{4ED8A5DB-1B3B-4D37-7F26-76A1DC968BF0}"/>
                  </a:ext>
                </a:extLst>
              </p:cNvPr>
              <p:cNvSpPr/>
              <p:nvPr/>
            </p:nvSpPr>
            <p:spPr>
              <a:xfrm>
                <a:off x="0" y="0"/>
                <a:ext cx="3620923" cy="3602373"/>
              </a:xfrm>
              <a:prstGeom prst="rect">
                <a:avLst/>
              </a:prstGeom>
              <a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2" name="Rechteck">
                <a:extLst>
                  <a:ext uri="{FF2B5EF4-FFF2-40B4-BE49-F238E27FC236}">
                    <a16:creationId xmlns:a16="http://schemas.microsoft.com/office/drawing/2014/main" id="{80D28A05-FFA8-06A0-13D2-729E54204965}"/>
                  </a:ext>
                </a:extLst>
              </p:cNvPr>
              <p:cNvSpPr/>
              <p:nvPr/>
            </p:nvSpPr>
            <p:spPr>
              <a:xfrm>
                <a:off x="-1" y="3602373"/>
                <a:ext cx="3620924" cy="30483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3" name="Rechteck">
                <a:extLst>
                  <a:ext uri="{FF2B5EF4-FFF2-40B4-BE49-F238E27FC236}">
                    <a16:creationId xmlns:a16="http://schemas.microsoft.com/office/drawing/2014/main" id="{1073A521-3E2D-D22C-D031-E70A486DCFAE}"/>
                  </a:ext>
                </a:extLst>
              </p:cNvPr>
              <p:cNvSpPr/>
              <p:nvPr/>
            </p:nvSpPr>
            <p:spPr>
              <a:xfrm>
                <a:off x="0" y="3503665"/>
                <a:ext cx="3620923" cy="98708"/>
              </a:xfrm>
              <a:prstGeom prst="rect">
                <a:avLst/>
              </a:prstGeom>
              <a:solidFill>
                <a:srgbClr val="F38A35">
                  <a:alpha val="8547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20" name="Lorem ipsum dolor sit">
              <a:extLst>
                <a:ext uri="{FF2B5EF4-FFF2-40B4-BE49-F238E27FC236}">
                  <a16:creationId xmlns:a16="http://schemas.microsoft.com/office/drawing/2014/main" id="{FBEDD447-526B-A51C-8468-A94CF093FC7C}"/>
                </a:ext>
              </a:extLst>
            </p:cNvPr>
            <p:cNvSpPr txBox="1"/>
            <p:nvPr/>
          </p:nvSpPr>
          <p:spPr>
            <a:xfrm>
              <a:off x="335782" y="4409256"/>
              <a:ext cx="2949358" cy="11546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500" b="0">
                  <a:solidFill>
                    <a:srgbClr val="424242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</a:lstStyle>
            <a:p>
              <a:r>
                <a:rPr sz="1751" dirty="0">
                  <a:latin typeface="Verdana Pro Light" panose="020B0304030504040204" pitchFamily="34" charset="0"/>
                </a:rPr>
                <a:t>Lorem ipsum dolor sit</a:t>
              </a:r>
            </a:p>
          </p:txBody>
        </p:sp>
      </p:grpSp>
      <p:grpSp>
        <p:nvGrpSpPr>
          <p:cNvPr id="24" name="Gruppieren">
            <a:extLst>
              <a:ext uri="{FF2B5EF4-FFF2-40B4-BE49-F238E27FC236}">
                <a16:creationId xmlns:a16="http://schemas.microsoft.com/office/drawing/2014/main" id="{D4A83D14-667B-C549-EA67-8F3CAEC9CD38}"/>
              </a:ext>
            </a:extLst>
          </p:cNvPr>
          <p:cNvGrpSpPr/>
          <p:nvPr userDrawn="1"/>
        </p:nvGrpSpPr>
        <p:grpSpPr>
          <a:xfrm>
            <a:off x="7315067" y="2078510"/>
            <a:ext cx="1810464" cy="3325383"/>
            <a:chOff x="-2" y="0"/>
            <a:chExt cx="3620926" cy="6650763"/>
          </a:xfrm>
        </p:grpSpPr>
        <p:sp>
          <p:nvSpPr>
            <p:cNvPr id="25" name="Rechteck">
              <a:extLst>
                <a:ext uri="{FF2B5EF4-FFF2-40B4-BE49-F238E27FC236}">
                  <a16:creationId xmlns:a16="http://schemas.microsoft.com/office/drawing/2014/main" id="{AAA20949-A5B2-0D43-936B-F3237163DBB8}"/>
                </a:ext>
              </a:extLst>
            </p:cNvPr>
            <p:cNvSpPr/>
            <p:nvPr/>
          </p:nvSpPr>
          <p:spPr>
            <a:xfrm>
              <a:off x="0" y="0"/>
              <a:ext cx="3620923" cy="66507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03200" dist="25400" dir="16312339" rotWithShape="0">
                <a:srgbClr val="000000">
                  <a:alpha val="2015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dirty="0">
                <a:latin typeface="Verdana" panose="020B0604030504040204" pitchFamily="34" charset="0"/>
              </a:endParaRPr>
            </a:p>
          </p:txBody>
        </p:sp>
        <p:grpSp>
          <p:nvGrpSpPr>
            <p:cNvPr id="26" name="Gruppieren">
              <a:extLst>
                <a:ext uri="{FF2B5EF4-FFF2-40B4-BE49-F238E27FC236}">
                  <a16:creationId xmlns:a16="http://schemas.microsoft.com/office/drawing/2014/main" id="{86596EC6-FC65-8FB8-1FDE-23A1AD62554D}"/>
                </a:ext>
              </a:extLst>
            </p:cNvPr>
            <p:cNvGrpSpPr/>
            <p:nvPr/>
          </p:nvGrpSpPr>
          <p:grpSpPr>
            <a:xfrm>
              <a:off x="-2" y="0"/>
              <a:ext cx="3620926" cy="6650763"/>
              <a:chOff x="-1" y="0"/>
              <a:chExt cx="3620924" cy="6650761"/>
            </a:xfrm>
          </p:grpSpPr>
          <p:sp>
            <p:nvSpPr>
              <p:cNvPr id="28" name="Rechteck">
                <a:extLst>
                  <a:ext uri="{FF2B5EF4-FFF2-40B4-BE49-F238E27FC236}">
                    <a16:creationId xmlns:a16="http://schemas.microsoft.com/office/drawing/2014/main" id="{C60C77B2-A714-AAA2-FFA7-AEDF9219ED6C}"/>
                  </a:ext>
                </a:extLst>
              </p:cNvPr>
              <p:cNvSpPr/>
              <p:nvPr/>
            </p:nvSpPr>
            <p:spPr>
              <a:xfrm>
                <a:off x="0" y="0"/>
                <a:ext cx="3620923" cy="3602373"/>
              </a:xfrm>
              <a:prstGeom prst="rect">
                <a:avLst/>
              </a:prstGeom>
              <a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9" name="Rechteck">
                <a:extLst>
                  <a:ext uri="{FF2B5EF4-FFF2-40B4-BE49-F238E27FC236}">
                    <a16:creationId xmlns:a16="http://schemas.microsoft.com/office/drawing/2014/main" id="{3740FA3E-BF30-BC20-E17B-0C5089CD8B26}"/>
                  </a:ext>
                </a:extLst>
              </p:cNvPr>
              <p:cNvSpPr/>
              <p:nvPr/>
            </p:nvSpPr>
            <p:spPr>
              <a:xfrm>
                <a:off x="-1" y="3602373"/>
                <a:ext cx="3620924" cy="30483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0" name="Rechteck">
                <a:extLst>
                  <a:ext uri="{FF2B5EF4-FFF2-40B4-BE49-F238E27FC236}">
                    <a16:creationId xmlns:a16="http://schemas.microsoft.com/office/drawing/2014/main" id="{F5CE2488-712C-A8E8-CE8B-492B1B482A59}"/>
                  </a:ext>
                </a:extLst>
              </p:cNvPr>
              <p:cNvSpPr/>
              <p:nvPr/>
            </p:nvSpPr>
            <p:spPr>
              <a:xfrm>
                <a:off x="0" y="3503665"/>
                <a:ext cx="3620923" cy="98708"/>
              </a:xfrm>
              <a:prstGeom prst="rect">
                <a:avLst/>
              </a:prstGeom>
              <a:solidFill>
                <a:srgbClr val="9EC73D">
                  <a:alpha val="8547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27" name="Lorem ipsum dolor sit">
              <a:extLst>
                <a:ext uri="{FF2B5EF4-FFF2-40B4-BE49-F238E27FC236}">
                  <a16:creationId xmlns:a16="http://schemas.microsoft.com/office/drawing/2014/main" id="{B3DE0195-5619-E3DB-2A1B-2121C3ED26CE}"/>
                </a:ext>
              </a:extLst>
            </p:cNvPr>
            <p:cNvSpPr txBox="1"/>
            <p:nvPr/>
          </p:nvSpPr>
          <p:spPr>
            <a:xfrm>
              <a:off x="335782" y="4409256"/>
              <a:ext cx="2949358" cy="11546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500" b="0">
                  <a:solidFill>
                    <a:srgbClr val="424242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</a:lstStyle>
            <a:p>
              <a:r>
                <a:rPr sz="1751" dirty="0">
                  <a:latin typeface="Verdana Pro Light" panose="020B0304030504040204" pitchFamily="34" charset="0"/>
                </a:rPr>
                <a:t>Lorem ipsum dolor sit</a:t>
              </a:r>
            </a:p>
          </p:txBody>
        </p:sp>
      </p:grpSp>
      <p:grpSp>
        <p:nvGrpSpPr>
          <p:cNvPr id="31" name="Gruppieren">
            <a:extLst>
              <a:ext uri="{FF2B5EF4-FFF2-40B4-BE49-F238E27FC236}">
                <a16:creationId xmlns:a16="http://schemas.microsoft.com/office/drawing/2014/main" id="{834AF92E-3DA7-401C-7D66-B31B2AA02BF3}"/>
              </a:ext>
            </a:extLst>
          </p:cNvPr>
          <p:cNvGrpSpPr/>
          <p:nvPr userDrawn="1"/>
        </p:nvGrpSpPr>
        <p:grpSpPr>
          <a:xfrm>
            <a:off x="9439363" y="2078510"/>
            <a:ext cx="1810464" cy="3325383"/>
            <a:chOff x="-2" y="0"/>
            <a:chExt cx="3620926" cy="6650763"/>
          </a:xfrm>
        </p:grpSpPr>
        <p:sp>
          <p:nvSpPr>
            <p:cNvPr id="32" name="Rechteck">
              <a:extLst>
                <a:ext uri="{FF2B5EF4-FFF2-40B4-BE49-F238E27FC236}">
                  <a16:creationId xmlns:a16="http://schemas.microsoft.com/office/drawing/2014/main" id="{92FC150C-1C33-5ADE-151B-112256C4CDC2}"/>
                </a:ext>
              </a:extLst>
            </p:cNvPr>
            <p:cNvSpPr/>
            <p:nvPr/>
          </p:nvSpPr>
          <p:spPr>
            <a:xfrm>
              <a:off x="0" y="0"/>
              <a:ext cx="3620923" cy="66507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03200" dist="25400" dir="16312339" rotWithShape="0">
                <a:srgbClr val="000000">
                  <a:alpha val="2015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dirty="0">
                <a:latin typeface="Verdana" panose="020B0604030504040204" pitchFamily="34" charset="0"/>
              </a:endParaRPr>
            </a:p>
          </p:txBody>
        </p:sp>
        <p:grpSp>
          <p:nvGrpSpPr>
            <p:cNvPr id="33" name="Gruppieren">
              <a:extLst>
                <a:ext uri="{FF2B5EF4-FFF2-40B4-BE49-F238E27FC236}">
                  <a16:creationId xmlns:a16="http://schemas.microsoft.com/office/drawing/2014/main" id="{623E2ABE-ABDD-8B24-8BB5-59AC0E301DE5}"/>
                </a:ext>
              </a:extLst>
            </p:cNvPr>
            <p:cNvGrpSpPr/>
            <p:nvPr/>
          </p:nvGrpSpPr>
          <p:grpSpPr>
            <a:xfrm>
              <a:off x="-2" y="0"/>
              <a:ext cx="3620926" cy="6650763"/>
              <a:chOff x="-1" y="0"/>
              <a:chExt cx="3620924" cy="6650761"/>
            </a:xfrm>
          </p:grpSpPr>
          <p:sp>
            <p:nvSpPr>
              <p:cNvPr id="35" name="Rechteck">
                <a:extLst>
                  <a:ext uri="{FF2B5EF4-FFF2-40B4-BE49-F238E27FC236}">
                    <a16:creationId xmlns:a16="http://schemas.microsoft.com/office/drawing/2014/main" id="{8E53C303-2C14-6125-7542-836C10394711}"/>
                  </a:ext>
                </a:extLst>
              </p:cNvPr>
              <p:cNvSpPr/>
              <p:nvPr/>
            </p:nvSpPr>
            <p:spPr>
              <a:xfrm>
                <a:off x="0" y="0"/>
                <a:ext cx="3620923" cy="3602373"/>
              </a:xfrm>
              <a:prstGeom prst="rect">
                <a:avLst/>
              </a:prstGeom>
              <a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6" name="Rechteck">
                <a:extLst>
                  <a:ext uri="{FF2B5EF4-FFF2-40B4-BE49-F238E27FC236}">
                    <a16:creationId xmlns:a16="http://schemas.microsoft.com/office/drawing/2014/main" id="{95BC5C08-8601-52B5-77AC-0389CF40C5DC}"/>
                  </a:ext>
                </a:extLst>
              </p:cNvPr>
              <p:cNvSpPr/>
              <p:nvPr/>
            </p:nvSpPr>
            <p:spPr>
              <a:xfrm>
                <a:off x="-1" y="3602373"/>
                <a:ext cx="3620924" cy="30483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7" name="Rechteck">
                <a:extLst>
                  <a:ext uri="{FF2B5EF4-FFF2-40B4-BE49-F238E27FC236}">
                    <a16:creationId xmlns:a16="http://schemas.microsoft.com/office/drawing/2014/main" id="{9FD61740-6E2B-0DDB-5DF2-4F214D9DBDE0}"/>
                  </a:ext>
                </a:extLst>
              </p:cNvPr>
              <p:cNvSpPr/>
              <p:nvPr/>
            </p:nvSpPr>
            <p:spPr>
              <a:xfrm>
                <a:off x="0" y="3503665"/>
                <a:ext cx="3620923" cy="98708"/>
              </a:xfrm>
              <a:prstGeom prst="rect">
                <a:avLst/>
              </a:prstGeom>
              <a:solidFill>
                <a:srgbClr val="15A748">
                  <a:alpha val="8547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34" name="Lorem ipsum dolor sit">
              <a:extLst>
                <a:ext uri="{FF2B5EF4-FFF2-40B4-BE49-F238E27FC236}">
                  <a16:creationId xmlns:a16="http://schemas.microsoft.com/office/drawing/2014/main" id="{3E58D302-1B6D-99B0-27DB-7B01949B4BF0}"/>
                </a:ext>
              </a:extLst>
            </p:cNvPr>
            <p:cNvSpPr txBox="1"/>
            <p:nvPr/>
          </p:nvSpPr>
          <p:spPr>
            <a:xfrm>
              <a:off x="335782" y="4409256"/>
              <a:ext cx="2949358" cy="11546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500" b="0">
                  <a:solidFill>
                    <a:srgbClr val="424242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</a:lstStyle>
            <a:p>
              <a:r>
                <a:rPr sz="1751" dirty="0">
                  <a:latin typeface="Verdana Pro Light" panose="020B0304030504040204" pitchFamily="34" charset="0"/>
                </a:rPr>
                <a:t>Lorem ipsum dolor sit</a:t>
              </a:r>
            </a:p>
          </p:txBody>
        </p:sp>
      </p:grpSp>
      <p:grpSp>
        <p:nvGrpSpPr>
          <p:cNvPr id="38" name="Gruppieren">
            <a:extLst>
              <a:ext uri="{FF2B5EF4-FFF2-40B4-BE49-F238E27FC236}">
                <a16:creationId xmlns:a16="http://schemas.microsoft.com/office/drawing/2014/main" id="{34F35493-842D-B7BD-6CFA-E316A91F257A}"/>
              </a:ext>
            </a:extLst>
          </p:cNvPr>
          <p:cNvGrpSpPr/>
          <p:nvPr userDrawn="1"/>
        </p:nvGrpSpPr>
        <p:grpSpPr>
          <a:xfrm>
            <a:off x="942172" y="2078510"/>
            <a:ext cx="1810464" cy="3325383"/>
            <a:chOff x="-2" y="0"/>
            <a:chExt cx="3620926" cy="6650763"/>
          </a:xfrm>
        </p:grpSpPr>
        <p:sp>
          <p:nvSpPr>
            <p:cNvPr id="39" name="Rechteck">
              <a:extLst>
                <a:ext uri="{FF2B5EF4-FFF2-40B4-BE49-F238E27FC236}">
                  <a16:creationId xmlns:a16="http://schemas.microsoft.com/office/drawing/2014/main" id="{BD332E6F-DDCC-49A8-C3F5-C6831672D3FE}"/>
                </a:ext>
              </a:extLst>
            </p:cNvPr>
            <p:cNvSpPr/>
            <p:nvPr/>
          </p:nvSpPr>
          <p:spPr>
            <a:xfrm>
              <a:off x="0" y="0"/>
              <a:ext cx="3620923" cy="66507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03200" dist="25400" dir="16312339" rotWithShape="0">
                <a:srgbClr val="000000">
                  <a:alpha val="2015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dirty="0">
                <a:latin typeface="Verdana" panose="020B0604030504040204" pitchFamily="34" charset="0"/>
              </a:endParaRPr>
            </a:p>
          </p:txBody>
        </p:sp>
        <p:grpSp>
          <p:nvGrpSpPr>
            <p:cNvPr id="40" name="Gruppieren">
              <a:extLst>
                <a:ext uri="{FF2B5EF4-FFF2-40B4-BE49-F238E27FC236}">
                  <a16:creationId xmlns:a16="http://schemas.microsoft.com/office/drawing/2014/main" id="{863529FE-A553-5C39-0544-93E5DE44D5BD}"/>
                </a:ext>
              </a:extLst>
            </p:cNvPr>
            <p:cNvGrpSpPr/>
            <p:nvPr/>
          </p:nvGrpSpPr>
          <p:grpSpPr>
            <a:xfrm>
              <a:off x="-2" y="0"/>
              <a:ext cx="3620926" cy="6650763"/>
              <a:chOff x="-1" y="0"/>
              <a:chExt cx="3620924" cy="6650761"/>
            </a:xfrm>
          </p:grpSpPr>
          <p:sp>
            <p:nvSpPr>
              <p:cNvPr id="42" name="Rechteck">
                <a:extLst>
                  <a:ext uri="{FF2B5EF4-FFF2-40B4-BE49-F238E27FC236}">
                    <a16:creationId xmlns:a16="http://schemas.microsoft.com/office/drawing/2014/main" id="{8539A967-0483-86A5-016E-21AA26800A05}"/>
                  </a:ext>
                </a:extLst>
              </p:cNvPr>
              <p:cNvSpPr/>
              <p:nvPr/>
            </p:nvSpPr>
            <p:spPr>
              <a:xfrm>
                <a:off x="0" y="0"/>
                <a:ext cx="3620923" cy="3602373"/>
              </a:xfrm>
              <a:prstGeom prst="rect">
                <a:avLst/>
              </a:prstGeom>
              <a:blipFill rotWithShape="1"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43" name="Rechteck">
                <a:extLst>
                  <a:ext uri="{FF2B5EF4-FFF2-40B4-BE49-F238E27FC236}">
                    <a16:creationId xmlns:a16="http://schemas.microsoft.com/office/drawing/2014/main" id="{2D0C033D-84A3-5863-736A-0BB19EA7BADE}"/>
                  </a:ext>
                </a:extLst>
              </p:cNvPr>
              <p:cNvSpPr/>
              <p:nvPr/>
            </p:nvSpPr>
            <p:spPr>
              <a:xfrm>
                <a:off x="-1" y="3602373"/>
                <a:ext cx="3620924" cy="30483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44" name="Rechteck">
                <a:extLst>
                  <a:ext uri="{FF2B5EF4-FFF2-40B4-BE49-F238E27FC236}">
                    <a16:creationId xmlns:a16="http://schemas.microsoft.com/office/drawing/2014/main" id="{0133719D-6FFD-56EB-A2FE-5CA291FE19F3}"/>
                  </a:ext>
                </a:extLst>
              </p:cNvPr>
              <p:cNvSpPr/>
              <p:nvPr/>
            </p:nvSpPr>
            <p:spPr>
              <a:xfrm>
                <a:off x="0" y="3503665"/>
                <a:ext cx="3620923" cy="98708"/>
              </a:xfrm>
              <a:prstGeom prst="rect">
                <a:avLst/>
              </a:prstGeom>
              <a:solidFill>
                <a:srgbClr val="AC1F38">
                  <a:alpha val="850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dirty="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41" name="Lorem ipsum dolor sit">
              <a:extLst>
                <a:ext uri="{FF2B5EF4-FFF2-40B4-BE49-F238E27FC236}">
                  <a16:creationId xmlns:a16="http://schemas.microsoft.com/office/drawing/2014/main" id="{43B7E056-63F3-75F3-57DB-A02DBB2864DC}"/>
                </a:ext>
              </a:extLst>
            </p:cNvPr>
            <p:cNvSpPr txBox="1"/>
            <p:nvPr/>
          </p:nvSpPr>
          <p:spPr>
            <a:xfrm>
              <a:off x="335782" y="4409256"/>
              <a:ext cx="2949358" cy="11546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500" b="0">
                  <a:solidFill>
                    <a:srgbClr val="424242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</a:lstStyle>
            <a:p>
              <a:r>
                <a:rPr sz="1751" dirty="0">
                  <a:latin typeface="Verdana Pro Light" panose="020B0304030504040204" pitchFamily="34" charset="0"/>
                </a:rPr>
                <a:t>Lorem ipsum dolor sit</a:t>
              </a:r>
            </a:p>
          </p:txBody>
        </p:sp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9BE893B1-1BBC-3805-462F-76D5016AAA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  <p:sp>
        <p:nvSpPr>
          <p:cNvPr id="48" name="Foliennummernplatzhalter 5">
            <a:extLst>
              <a:ext uri="{FF2B5EF4-FFF2-40B4-BE49-F238E27FC236}">
                <a16:creationId xmlns:a16="http://schemas.microsoft.com/office/drawing/2014/main" id="{9DB825DF-17BD-2BB3-A149-FBFE18EC8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9" name="Titel 1">
            <a:extLst>
              <a:ext uri="{FF2B5EF4-FFF2-40B4-BE49-F238E27FC236}">
                <a16:creationId xmlns:a16="http://schemas.microsoft.com/office/drawing/2014/main" id="{3CB44220-F76D-22E6-69A3-C9CF672DE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962" y="365127"/>
            <a:ext cx="11038839" cy="5546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50" name="Textplatzhalter 17">
            <a:extLst>
              <a:ext uri="{FF2B5EF4-FFF2-40B4-BE49-F238E27FC236}">
                <a16:creationId xmlns:a16="http://schemas.microsoft.com/office/drawing/2014/main" id="{CF286674-B422-29DA-7951-7E592718D3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4963" y="939125"/>
            <a:ext cx="11038837" cy="509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Verdana Pro Light" panose="020B0304030504040204" pitchFamily="34" charset="0"/>
              </a:defRPr>
            </a:lvl1pPr>
            <a:lvl2pPr marL="194995" indent="0" algn="l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939105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 Titel + 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3D4FE-8313-4A16-AE5F-AAF41F7B0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356252"/>
            <a:ext cx="11541759" cy="6102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-5081" y="6066359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sz="1467" err="1">
                <a:latin typeface="Smudger LET" pitchFamily="2" charset="0"/>
              </a:rPr>
              <a:t>Wir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sind</a:t>
            </a:r>
            <a:r>
              <a:rPr sz="1467">
                <a:latin typeface="Smudger LET" pitchFamily="2" charset="0"/>
              </a:rPr>
              <a:t> da, wo Menschen </a:t>
            </a:r>
            <a:r>
              <a:rPr sz="1467" err="1">
                <a:latin typeface="Smudger LET" pitchFamily="2" charset="0"/>
              </a:rPr>
              <a:t>uns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brauchen</a:t>
            </a:r>
            <a:endParaRPr sz="1467">
              <a:latin typeface="Smudger LET" pitchFamily="2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AC9B95-B9AB-7968-DE76-B9127E87A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28B47AC-95DC-4171-A865-0BB53C925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962" y="1107296"/>
            <a:ext cx="10403839" cy="49243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3">
                <a:latin typeface="Verdana" panose="020B06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D0CFB1B-B972-4696-59A0-C5D44A5F7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1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Titel Untertit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3D4FE-8313-4A16-AE5F-AAF41F7B0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962" y="365127"/>
            <a:ext cx="11038839" cy="5546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-4800" y="6067200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sz="1467" err="1">
                <a:latin typeface="Smudger LET" pitchFamily="2" charset="0"/>
              </a:rPr>
              <a:t>Wir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sind</a:t>
            </a:r>
            <a:r>
              <a:rPr sz="1467">
                <a:latin typeface="Smudger LET" pitchFamily="2" charset="0"/>
              </a:rPr>
              <a:t> da, wo Menschen </a:t>
            </a:r>
            <a:r>
              <a:rPr sz="1467" err="1">
                <a:latin typeface="Smudger LET" pitchFamily="2" charset="0"/>
              </a:rPr>
              <a:t>uns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brauchen</a:t>
            </a:r>
            <a:endParaRPr sz="1467">
              <a:latin typeface="Smudger LET" pitchFamily="2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42FA4008-B704-D358-0725-C9A4373730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4963" y="939125"/>
            <a:ext cx="11038837" cy="509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Verdana Pro Light" panose="020B0304030504040204" pitchFamily="34" charset="0"/>
              </a:defRPr>
            </a:lvl1pPr>
            <a:lvl2pPr marL="194995" indent="0" algn="l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E18BFAF-87C9-1623-2CC0-F1AA13B1A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428741F-7DD2-EF7C-5FA4-352C135F8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1940CBE-CB2B-5111-5295-619F55A34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962" y="1548285"/>
            <a:ext cx="10403839" cy="44833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3">
                <a:latin typeface="Verdana" panose="020B06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0368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folie mi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76F9EF5D-F117-3B18-0EBA-A7E94CEA15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-3942"/>
            <a:ext cx="12192000" cy="5769449"/>
          </a:xfrm>
          <a:custGeom>
            <a:avLst/>
            <a:gdLst>
              <a:gd name="connsiteX0" fmla="*/ 0 w 9144000"/>
              <a:gd name="connsiteY0" fmla="*/ 0 h 4327087"/>
              <a:gd name="connsiteX1" fmla="*/ 9144000 w 9144000"/>
              <a:gd name="connsiteY1" fmla="*/ 0 h 4327087"/>
              <a:gd name="connsiteX2" fmla="*/ 9144000 w 9144000"/>
              <a:gd name="connsiteY2" fmla="*/ 4327087 h 4327087"/>
              <a:gd name="connsiteX3" fmla="*/ 5332415 w 9144000"/>
              <a:gd name="connsiteY3" fmla="*/ 4327087 h 4327087"/>
              <a:gd name="connsiteX4" fmla="*/ 5321458 w 9144000"/>
              <a:gd name="connsiteY4" fmla="*/ 4218400 h 4327087"/>
              <a:gd name="connsiteX5" fmla="*/ 4572000 w 9144000"/>
              <a:gd name="connsiteY5" fmla="*/ 3607574 h 4327087"/>
              <a:gd name="connsiteX6" fmla="*/ 3822542 w 9144000"/>
              <a:gd name="connsiteY6" fmla="*/ 4218400 h 4327087"/>
              <a:gd name="connsiteX7" fmla="*/ 3811586 w 9144000"/>
              <a:gd name="connsiteY7" fmla="*/ 4327087 h 4327087"/>
              <a:gd name="connsiteX8" fmla="*/ 0 w 9144000"/>
              <a:gd name="connsiteY8" fmla="*/ 4327087 h 4327087"/>
              <a:gd name="connsiteX0" fmla="*/ 0 w 9144000"/>
              <a:gd name="connsiteY0" fmla="*/ 0 h 4327087"/>
              <a:gd name="connsiteX1" fmla="*/ 9144000 w 9144000"/>
              <a:gd name="connsiteY1" fmla="*/ 0 h 4327087"/>
              <a:gd name="connsiteX2" fmla="*/ 9144000 w 9144000"/>
              <a:gd name="connsiteY2" fmla="*/ 4327087 h 4327087"/>
              <a:gd name="connsiteX3" fmla="*/ 5338130 w 9144000"/>
              <a:gd name="connsiteY3" fmla="*/ 4323277 h 4327087"/>
              <a:gd name="connsiteX4" fmla="*/ 5321458 w 9144000"/>
              <a:gd name="connsiteY4" fmla="*/ 4218400 h 4327087"/>
              <a:gd name="connsiteX5" fmla="*/ 4572000 w 9144000"/>
              <a:gd name="connsiteY5" fmla="*/ 3607574 h 4327087"/>
              <a:gd name="connsiteX6" fmla="*/ 3822542 w 9144000"/>
              <a:gd name="connsiteY6" fmla="*/ 4218400 h 4327087"/>
              <a:gd name="connsiteX7" fmla="*/ 3811586 w 9144000"/>
              <a:gd name="connsiteY7" fmla="*/ 4327087 h 4327087"/>
              <a:gd name="connsiteX8" fmla="*/ 0 w 9144000"/>
              <a:gd name="connsiteY8" fmla="*/ 4327087 h 4327087"/>
              <a:gd name="connsiteX9" fmla="*/ 0 w 9144000"/>
              <a:gd name="connsiteY9" fmla="*/ 0 h 4327087"/>
              <a:gd name="connsiteX0" fmla="*/ 0 w 9144000"/>
              <a:gd name="connsiteY0" fmla="*/ 0 h 4327087"/>
              <a:gd name="connsiteX1" fmla="*/ 9144000 w 9144000"/>
              <a:gd name="connsiteY1" fmla="*/ 0 h 4327087"/>
              <a:gd name="connsiteX2" fmla="*/ 9144000 w 9144000"/>
              <a:gd name="connsiteY2" fmla="*/ 4327087 h 4327087"/>
              <a:gd name="connsiteX3" fmla="*/ 5338130 w 9144000"/>
              <a:gd name="connsiteY3" fmla="*/ 4323277 h 4327087"/>
              <a:gd name="connsiteX4" fmla="*/ 5321458 w 9144000"/>
              <a:gd name="connsiteY4" fmla="*/ 4218400 h 4327087"/>
              <a:gd name="connsiteX5" fmla="*/ 4572000 w 9144000"/>
              <a:gd name="connsiteY5" fmla="*/ 3607574 h 4327087"/>
              <a:gd name="connsiteX6" fmla="*/ 3822542 w 9144000"/>
              <a:gd name="connsiteY6" fmla="*/ 4218400 h 4327087"/>
              <a:gd name="connsiteX7" fmla="*/ 3803966 w 9144000"/>
              <a:gd name="connsiteY7" fmla="*/ 4327087 h 4327087"/>
              <a:gd name="connsiteX8" fmla="*/ 0 w 9144000"/>
              <a:gd name="connsiteY8" fmla="*/ 4327087 h 4327087"/>
              <a:gd name="connsiteX9" fmla="*/ 0 w 9144000"/>
              <a:gd name="connsiteY9" fmla="*/ 0 h 4327087"/>
              <a:gd name="connsiteX0" fmla="*/ 0 w 9144000"/>
              <a:gd name="connsiteY0" fmla="*/ 0 h 4327087"/>
              <a:gd name="connsiteX1" fmla="*/ 9144000 w 9144000"/>
              <a:gd name="connsiteY1" fmla="*/ 0 h 4327087"/>
              <a:gd name="connsiteX2" fmla="*/ 9144000 w 9144000"/>
              <a:gd name="connsiteY2" fmla="*/ 4327087 h 4327087"/>
              <a:gd name="connsiteX3" fmla="*/ 5345750 w 9144000"/>
              <a:gd name="connsiteY3" fmla="*/ 4327087 h 4327087"/>
              <a:gd name="connsiteX4" fmla="*/ 5321458 w 9144000"/>
              <a:gd name="connsiteY4" fmla="*/ 4218400 h 4327087"/>
              <a:gd name="connsiteX5" fmla="*/ 4572000 w 9144000"/>
              <a:gd name="connsiteY5" fmla="*/ 3607574 h 4327087"/>
              <a:gd name="connsiteX6" fmla="*/ 3822542 w 9144000"/>
              <a:gd name="connsiteY6" fmla="*/ 4218400 h 4327087"/>
              <a:gd name="connsiteX7" fmla="*/ 3803966 w 9144000"/>
              <a:gd name="connsiteY7" fmla="*/ 4327087 h 4327087"/>
              <a:gd name="connsiteX8" fmla="*/ 0 w 9144000"/>
              <a:gd name="connsiteY8" fmla="*/ 4327087 h 4327087"/>
              <a:gd name="connsiteX9" fmla="*/ 0 w 9144000"/>
              <a:gd name="connsiteY9" fmla="*/ 0 h 4327087"/>
              <a:gd name="connsiteX0" fmla="*/ 0 w 9144000"/>
              <a:gd name="connsiteY0" fmla="*/ 0 h 4327087"/>
              <a:gd name="connsiteX1" fmla="*/ 9144000 w 9144000"/>
              <a:gd name="connsiteY1" fmla="*/ 0 h 4327087"/>
              <a:gd name="connsiteX2" fmla="*/ 9144000 w 9144000"/>
              <a:gd name="connsiteY2" fmla="*/ 4327087 h 4327087"/>
              <a:gd name="connsiteX3" fmla="*/ 5340035 w 9144000"/>
              <a:gd name="connsiteY3" fmla="*/ 4325182 h 4327087"/>
              <a:gd name="connsiteX4" fmla="*/ 5321458 w 9144000"/>
              <a:gd name="connsiteY4" fmla="*/ 4218400 h 4327087"/>
              <a:gd name="connsiteX5" fmla="*/ 4572000 w 9144000"/>
              <a:gd name="connsiteY5" fmla="*/ 3607574 h 4327087"/>
              <a:gd name="connsiteX6" fmla="*/ 3822542 w 9144000"/>
              <a:gd name="connsiteY6" fmla="*/ 4218400 h 4327087"/>
              <a:gd name="connsiteX7" fmla="*/ 3803966 w 9144000"/>
              <a:gd name="connsiteY7" fmla="*/ 4327087 h 4327087"/>
              <a:gd name="connsiteX8" fmla="*/ 0 w 9144000"/>
              <a:gd name="connsiteY8" fmla="*/ 4327087 h 4327087"/>
              <a:gd name="connsiteX9" fmla="*/ 0 w 9144000"/>
              <a:gd name="connsiteY9" fmla="*/ 0 h 4327087"/>
              <a:gd name="connsiteX0" fmla="*/ 0 w 9144000"/>
              <a:gd name="connsiteY0" fmla="*/ 0 h 4327087"/>
              <a:gd name="connsiteX1" fmla="*/ 9144000 w 9144000"/>
              <a:gd name="connsiteY1" fmla="*/ 0 h 4327087"/>
              <a:gd name="connsiteX2" fmla="*/ 9144000 w 9144000"/>
              <a:gd name="connsiteY2" fmla="*/ 4327087 h 4327087"/>
              <a:gd name="connsiteX3" fmla="*/ 5341940 w 9144000"/>
              <a:gd name="connsiteY3" fmla="*/ 4325182 h 4327087"/>
              <a:gd name="connsiteX4" fmla="*/ 5321458 w 9144000"/>
              <a:gd name="connsiteY4" fmla="*/ 4218400 h 4327087"/>
              <a:gd name="connsiteX5" fmla="*/ 4572000 w 9144000"/>
              <a:gd name="connsiteY5" fmla="*/ 3607574 h 4327087"/>
              <a:gd name="connsiteX6" fmla="*/ 3822542 w 9144000"/>
              <a:gd name="connsiteY6" fmla="*/ 4218400 h 4327087"/>
              <a:gd name="connsiteX7" fmla="*/ 3803966 w 9144000"/>
              <a:gd name="connsiteY7" fmla="*/ 4327087 h 4327087"/>
              <a:gd name="connsiteX8" fmla="*/ 0 w 9144000"/>
              <a:gd name="connsiteY8" fmla="*/ 4327087 h 4327087"/>
              <a:gd name="connsiteX9" fmla="*/ 0 w 9144000"/>
              <a:gd name="connsiteY9" fmla="*/ 0 h 4327087"/>
              <a:gd name="connsiteX0" fmla="*/ 0 w 9144000"/>
              <a:gd name="connsiteY0" fmla="*/ 0 h 4327087"/>
              <a:gd name="connsiteX1" fmla="*/ 9144000 w 9144000"/>
              <a:gd name="connsiteY1" fmla="*/ 0 h 4327087"/>
              <a:gd name="connsiteX2" fmla="*/ 9144000 w 9144000"/>
              <a:gd name="connsiteY2" fmla="*/ 4327087 h 4327087"/>
              <a:gd name="connsiteX3" fmla="*/ 5338130 w 9144000"/>
              <a:gd name="connsiteY3" fmla="*/ 4325182 h 4327087"/>
              <a:gd name="connsiteX4" fmla="*/ 5321458 w 9144000"/>
              <a:gd name="connsiteY4" fmla="*/ 4218400 h 4327087"/>
              <a:gd name="connsiteX5" fmla="*/ 4572000 w 9144000"/>
              <a:gd name="connsiteY5" fmla="*/ 3607574 h 4327087"/>
              <a:gd name="connsiteX6" fmla="*/ 3822542 w 9144000"/>
              <a:gd name="connsiteY6" fmla="*/ 4218400 h 4327087"/>
              <a:gd name="connsiteX7" fmla="*/ 3803966 w 9144000"/>
              <a:gd name="connsiteY7" fmla="*/ 4327087 h 4327087"/>
              <a:gd name="connsiteX8" fmla="*/ 0 w 9144000"/>
              <a:gd name="connsiteY8" fmla="*/ 4327087 h 4327087"/>
              <a:gd name="connsiteX9" fmla="*/ 0 w 9144000"/>
              <a:gd name="connsiteY9" fmla="*/ 0 h 4327087"/>
              <a:gd name="connsiteX0" fmla="*/ 0 w 9144000"/>
              <a:gd name="connsiteY0" fmla="*/ 0 h 4327087"/>
              <a:gd name="connsiteX1" fmla="*/ 9144000 w 9144000"/>
              <a:gd name="connsiteY1" fmla="*/ 0 h 4327087"/>
              <a:gd name="connsiteX2" fmla="*/ 9144000 w 9144000"/>
              <a:gd name="connsiteY2" fmla="*/ 4327087 h 4327087"/>
              <a:gd name="connsiteX3" fmla="*/ 5338130 w 9144000"/>
              <a:gd name="connsiteY3" fmla="*/ 4327087 h 4327087"/>
              <a:gd name="connsiteX4" fmla="*/ 5321458 w 9144000"/>
              <a:gd name="connsiteY4" fmla="*/ 4218400 h 4327087"/>
              <a:gd name="connsiteX5" fmla="*/ 4572000 w 9144000"/>
              <a:gd name="connsiteY5" fmla="*/ 3607574 h 4327087"/>
              <a:gd name="connsiteX6" fmla="*/ 3822542 w 9144000"/>
              <a:gd name="connsiteY6" fmla="*/ 4218400 h 4327087"/>
              <a:gd name="connsiteX7" fmla="*/ 3803966 w 9144000"/>
              <a:gd name="connsiteY7" fmla="*/ 4327087 h 4327087"/>
              <a:gd name="connsiteX8" fmla="*/ 0 w 9144000"/>
              <a:gd name="connsiteY8" fmla="*/ 4327087 h 4327087"/>
              <a:gd name="connsiteX9" fmla="*/ 0 w 9144000"/>
              <a:gd name="connsiteY9" fmla="*/ 0 h 432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4327087">
                <a:moveTo>
                  <a:pt x="0" y="0"/>
                </a:moveTo>
                <a:lnTo>
                  <a:pt x="9144000" y="0"/>
                </a:lnTo>
                <a:lnTo>
                  <a:pt x="9144000" y="4327087"/>
                </a:lnTo>
                <a:lnTo>
                  <a:pt x="5338130" y="4327087"/>
                </a:lnTo>
                <a:cubicBezTo>
                  <a:pt x="5334478" y="4290858"/>
                  <a:pt x="5325110" y="4254629"/>
                  <a:pt x="5321458" y="4218400"/>
                </a:cubicBezTo>
                <a:cubicBezTo>
                  <a:pt x="5250125" y="3869802"/>
                  <a:pt x="4941686" y="3607574"/>
                  <a:pt x="4572000" y="3607574"/>
                </a:cubicBezTo>
                <a:cubicBezTo>
                  <a:pt x="4202315" y="3607574"/>
                  <a:pt x="3893876" y="3869802"/>
                  <a:pt x="3822542" y="4218400"/>
                </a:cubicBezTo>
                <a:lnTo>
                  <a:pt x="3803966" y="4327087"/>
                </a:lnTo>
                <a:lnTo>
                  <a:pt x="0" y="4327087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333">
                <a:latin typeface="Verdana Pro Light" panose="020B0304030504040204" pitchFamily="34" charset="0"/>
              </a:defRPr>
            </a:lvl1pPr>
          </a:lstStyle>
          <a:p>
            <a:r>
              <a:rPr lang="de-DE" sz="1333">
                <a:latin typeface="Verdana Pro Light" panose="020B0304030504040204" pitchFamily="34" charset="0"/>
              </a:rPr>
              <a:t>Bild durch Klicken auf Symbol hinzufügen</a:t>
            </a:r>
            <a:endParaRPr lang="de-DE" dirty="0"/>
          </a:p>
        </p:txBody>
      </p:sp>
      <p:sp>
        <p:nvSpPr>
          <p:cNvPr id="11" name="Rechteck">
            <a:extLst>
              <a:ext uri="{FF2B5EF4-FFF2-40B4-BE49-F238E27FC236}">
                <a16:creationId xmlns:a16="http://schemas.microsoft.com/office/drawing/2014/main" id="{24319E1D-40D7-A4FD-07C2-8885722CCA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110360" y="5765507"/>
            <a:ext cx="5081640" cy="66572"/>
          </a:xfrm>
          <a:prstGeom prst="rect">
            <a:avLst/>
          </a:prstGeom>
          <a:solidFill>
            <a:srgbClr val="952238">
              <a:alpha val="8977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Verdana" panose="020B0604030504040204" pitchFamily="34" charset="0"/>
            </a:endParaRPr>
          </a:p>
        </p:txBody>
      </p:sp>
      <p:sp>
        <p:nvSpPr>
          <p:cNvPr id="12" name="Rechteck">
            <a:extLst>
              <a:ext uri="{FF2B5EF4-FFF2-40B4-BE49-F238E27FC236}">
                <a16:creationId xmlns:a16="http://schemas.microsoft.com/office/drawing/2014/main" id="{FBD06B37-F39D-31C6-4C30-782024DD2A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765507"/>
            <a:ext cx="5081640" cy="66572"/>
          </a:xfrm>
          <a:prstGeom prst="rect">
            <a:avLst/>
          </a:prstGeom>
          <a:solidFill>
            <a:srgbClr val="952238">
              <a:alpha val="8977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Verdana" panose="020B0604030504040204" pitchFamily="34" charset="0"/>
            </a:endParaRPr>
          </a:p>
        </p:txBody>
      </p:sp>
      <p:sp>
        <p:nvSpPr>
          <p:cNvPr id="13" name="Form">
            <a:extLst>
              <a:ext uri="{FF2B5EF4-FFF2-40B4-BE49-F238E27FC236}">
                <a16:creationId xmlns:a16="http://schemas.microsoft.com/office/drawing/2014/main" id="{F01FB9BF-E5FA-B3CD-3109-3CEDCF9B8F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4806157"/>
            <a:ext cx="12192000" cy="2051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335" y="0"/>
                  <a:pt x="9870" y="1056"/>
                  <a:pt x="9515" y="3165"/>
                </a:cubicBezTo>
                <a:cubicBezTo>
                  <a:pt x="9160" y="5274"/>
                  <a:pt x="8982" y="8036"/>
                  <a:pt x="8982" y="10800"/>
                </a:cubicBez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12618" y="10800"/>
                </a:lnTo>
                <a:cubicBezTo>
                  <a:pt x="12618" y="8036"/>
                  <a:pt x="12440" y="5274"/>
                  <a:pt x="12085" y="3165"/>
                </a:cubicBezTo>
                <a:cubicBezTo>
                  <a:pt x="11730" y="1056"/>
                  <a:pt x="11265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38100" dist="25400" dir="16312339" rotWithShape="0">
              <a:srgbClr val="000000">
                <a:alpha val="1831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Verdana" panose="020B0604030504040204" pitchFamily="34" charset="0"/>
            </a:endParaRPr>
          </a:p>
        </p:txBody>
      </p:sp>
      <p:sp>
        <p:nvSpPr>
          <p:cNvPr id="14" name="Wir sind da, wo Menschen uns brauchen">
            <a:extLst>
              <a:ext uri="{FF2B5EF4-FFF2-40B4-BE49-F238E27FC236}">
                <a16:creationId xmlns:a16="http://schemas.microsoft.com/office/drawing/2014/main" id="{72EF46AA-FD32-0703-8F09-8B1D4491609A}"/>
              </a:ext>
            </a:extLst>
          </p:cNvPr>
          <p:cNvSpPr txBox="1"/>
          <p:nvPr userDrawn="1"/>
        </p:nvSpPr>
        <p:spPr>
          <a:xfrm>
            <a:off x="7980229" y="6216000"/>
            <a:ext cx="6167457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lang="de-DE" sz="2200" noProof="0">
                <a:latin typeface="Smudger LET" pitchFamily="2" charset="0"/>
              </a:rPr>
              <a:t>Wir sind da, wo Menschen uns brauchen</a:t>
            </a:r>
          </a:p>
        </p:txBody>
      </p:sp>
      <p:pic>
        <p:nvPicPr>
          <p:cNvPr id="15" name="Bild" descr="Bild">
            <a:extLst>
              <a:ext uri="{FF2B5EF4-FFF2-40B4-BE49-F238E27FC236}">
                <a16:creationId xmlns:a16="http://schemas.microsoft.com/office/drawing/2014/main" id="{D22F7AD9-E66D-AA29-E0FE-60FE8FC6C3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000" y="5184000"/>
            <a:ext cx="986707" cy="136558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914586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ECF0056-D4DF-9CE0-6892-E283D8C1BB18}"/>
              </a:ext>
            </a:extLst>
          </p:cNvPr>
          <p:cNvCxnSpPr>
            <a:cxnSpLocks/>
          </p:cNvCxnSpPr>
          <p:nvPr userDrawn="1"/>
        </p:nvCxnSpPr>
        <p:spPr>
          <a:xfrm>
            <a:off x="-5080" y="6444816"/>
            <a:ext cx="12192000" cy="0"/>
          </a:xfrm>
          <a:prstGeom prst="line">
            <a:avLst/>
          </a:prstGeom>
          <a:noFill/>
          <a:ln w="12700" cap="flat">
            <a:solidFill>
              <a:srgbClr val="AC1F3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0" y="6062336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sz="1467" err="1">
                <a:latin typeface="Smudger LET" pitchFamily="2" charset="0"/>
              </a:rPr>
              <a:t>Wir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sind</a:t>
            </a:r>
            <a:r>
              <a:rPr sz="1467">
                <a:latin typeface="Smudger LET" pitchFamily="2" charset="0"/>
              </a:rPr>
              <a:t> da, wo Menschen </a:t>
            </a:r>
            <a:r>
              <a:rPr sz="1467" err="1">
                <a:latin typeface="Smudger LET" pitchFamily="2" charset="0"/>
              </a:rPr>
              <a:t>uns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brauchen</a:t>
            </a:r>
            <a:endParaRPr sz="1467">
              <a:latin typeface="Smudger LET" pitchFamily="2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63F5687-A948-6C6D-942C-86E97E03F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1409BD04-17E8-CC29-2BB4-338EAACBF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CDD97BBE-438C-473F-DEEC-C3E3505888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962" y="365128"/>
            <a:ext cx="10403839" cy="56665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3">
                <a:latin typeface="Verdana" panose="020B06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29271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itel Tex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0" y="6062336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noFill/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sz="1467" err="1">
                <a:latin typeface="Smudger LET" pitchFamily="2" charset="0"/>
              </a:rPr>
              <a:t>Wir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sind</a:t>
            </a:r>
            <a:r>
              <a:rPr sz="1467">
                <a:latin typeface="Smudger LET" pitchFamily="2" charset="0"/>
              </a:rPr>
              <a:t> da, wo Menschen </a:t>
            </a:r>
            <a:r>
              <a:rPr sz="1467" err="1">
                <a:latin typeface="Smudger LET" pitchFamily="2" charset="0"/>
              </a:rPr>
              <a:t>uns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brauchen</a:t>
            </a:r>
            <a:endParaRPr sz="1467">
              <a:latin typeface="Smudger LET" pitchFamily="2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2B43A4A8-C95E-9D95-CC2D-2B93DED612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92800" y="-4800"/>
            <a:ext cx="6498165" cy="6448925"/>
          </a:xfrm>
          <a:custGeom>
            <a:avLst/>
            <a:gdLst>
              <a:gd name="connsiteX0" fmla="*/ 1706880 w 4873624"/>
              <a:gd name="connsiteY0" fmla="*/ 0 h 4836694"/>
              <a:gd name="connsiteX1" fmla="*/ 4873624 w 4873624"/>
              <a:gd name="connsiteY1" fmla="*/ 0 h 4836694"/>
              <a:gd name="connsiteX2" fmla="*/ 4873624 w 4873624"/>
              <a:gd name="connsiteY2" fmla="*/ 4836694 h 4836694"/>
              <a:gd name="connsiteX3" fmla="*/ 4508764 w 4873624"/>
              <a:gd name="connsiteY3" fmla="*/ 4836694 h 4836694"/>
              <a:gd name="connsiteX4" fmla="*/ 4509091 w 4873624"/>
              <a:gd name="connsiteY4" fmla="*/ 4833454 h 4836694"/>
              <a:gd name="connsiteX5" fmla="*/ 4222388 w 4873624"/>
              <a:gd name="connsiteY5" fmla="*/ 4546751 h 4836694"/>
              <a:gd name="connsiteX6" fmla="*/ 3935685 w 4873624"/>
              <a:gd name="connsiteY6" fmla="*/ 4833454 h 4836694"/>
              <a:gd name="connsiteX7" fmla="*/ 3936012 w 4873624"/>
              <a:gd name="connsiteY7" fmla="*/ 4836694 h 4836694"/>
              <a:gd name="connsiteX8" fmla="*/ 0 w 4873624"/>
              <a:gd name="connsiteY8" fmla="*/ 4836694 h 483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3624" h="4836694">
                <a:moveTo>
                  <a:pt x="1706880" y="0"/>
                </a:moveTo>
                <a:lnTo>
                  <a:pt x="4873624" y="0"/>
                </a:lnTo>
                <a:lnTo>
                  <a:pt x="4873624" y="4836694"/>
                </a:lnTo>
                <a:lnTo>
                  <a:pt x="4508764" y="4836694"/>
                </a:lnTo>
                <a:lnTo>
                  <a:pt x="4509091" y="4833454"/>
                </a:lnTo>
                <a:cubicBezTo>
                  <a:pt x="4509091" y="4675112"/>
                  <a:pt x="4380730" y="4546751"/>
                  <a:pt x="4222388" y="4546751"/>
                </a:cubicBezTo>
                <a:cubicBezTo>
                  <a:pt x="4064046" y="4546751"/>
                  <a:pt x="3935685" y="4675112"/>
                  <a:pt x="3935685" y="4833454"/>
                </a:cubicBezTo>
                <a:lnTo>
                  <a:pt x="3936012" y="4836694"/>
                </a:lnTo>
                <a:lnTo>
                  <a:pt x="0" y="4836694"/>
                </a:lnTo>
                <a:close/>
              </a:path>
            </a:pathLst>
          </a:custGeom>
          <a:effectLst>
            <a:innerShdw blurRad="38100" dist="25400" dir="5400000">
              <a:prstClr val="black">
                <a:alpha val="5000"/>
              </a:prstClr>
            </a:innerShdw>
          </a:effectLst>
        </p:spPr>
        <p:txBody>
          <a:bodyPr wrap="square">
            <a:noAutofit/>
          </a:bodyPr>
          <a:lstStyle>
            <a:lvl1pPr algn="r">
              <a:defRPr>
                <a:latin typeface="Verdana Pro Light" panose="020B030403050404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22F2861A-C862-5211-DC9B-3F664CFA67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962" y="1064983"/>
            <a:ext cx="7020559" cy="4924337"/>
          </a:xfrm>
          <a:custGeom>
            <a:avLst/>
            <a:gdLst>
              <a:gd name="connsiteX0" fmla="*/ 0 w 3947159"/>
              <a:gd name="connsiteY0" fmla="*/ 0 h 3693253"/>
              <a:gd name="connsiteX1" fmla="*/ 3947159 w 3947159"/>
              <a:gd name="connsiteY1" fmla="*/ 0 h 3693253"/>
              <a:gd name="connsiteX2" fmla="*/ 3947159 w 3947159"/>
              <a:gd name="connsiteY2" fmla="*/ 3693253 h 3693253"/>
              <a:gd name="connsiteX3" fmla="*/ 0 w 3947159"/>
              <a:gd name="connsiteY3" fmla="*/ 3693253 h 3693253"/>
              <a:gd name="connsiteX4" fmla="*/ 0 w 3947159"/>
              <a:gd name="connsiteY4" fmla="*/ 0 h 3693253"/>
              <a:gd name="connsiteX0" fmla="*/ 0 w 5257799"/>
              <a:gd name="connsiteY0" fmla="*/ 7620 h 3700873"/>
              <a:gd name="connsiteX1" fmla="*/ 5257799 w 5257799"/>
              <a:gd name="connsiteY1" fmla="*/ 0 h 3700873"/>
              <a:gd name="connsiteX2" fmla="*/ 3947159 w 5257799"/>
              <a:gd name="connsiteY2" fmla="*/ 3700873 h 3700873"/>
              <a:gd name="connsiteX3" fmla="*/ 0 w 5257799"/>
              <a:gd name="connsiteY3" fmla="*/ 3700873 h 3700873"/>
              <a:gd name="connsiteX4" fmla="*/ 0 w 5257799"/>
              <a:gd name="connsiteY4" fmla="*/ 7620 h 3700873"/>
              <a:gd name="connsiteX0" fmla="*/ 0 w 5265419"/>
              <a:gd name="connsiteY0" fmla="*/ 0 h 3693253"/>
              <a:gd name="connsiteX1" fmla="*/ 5265419 w 5265419"/>
              <a:gd name="connsiteY1" fmla="*/ 7620 h 3693253"/>
              <a:gd name="connsiteX2" fmla="*/ 3947159 w 5265419"/>
              <a:gd name="connsiteY2" fmla="*/ 3693253 h 3693253"/>
              <a:gd name="connsiteX3" fmla="*/ 0 w 5265419"/>
              <a:gd name="connsiteY3" fmla="*/ 3693253 h 3693253"/>
              <a:gd name="connsiteX4" fmla="*/ 0 w 5265419"/>
              <a:gd name="connsiteY4" fmla="*/ 0 h 369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5419" h="3693253">
                <a:moveTo>
                  <a:pt x="0" y="0"/>
                </a:moveTo>
                <a:lnTo>
                  <a:pt x="5265419" y="7620"/>
                </a:lnTo>
                <a:lnTo>
                  <a:pt x="3947159" y="3693253"/>
                </a:lnTo>
                <a:lnTo>
                  <a:pt x="0" y="3693253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133">
                <a:latin typeface="Verdana" panose="020B06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7AD92AB-74FD-9CA5-0E76-DEE6159B3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18E7A6EE-44E8-40C1-FF82-8C21A7F0F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356EE269-3168-BC09-10CC-6B7F3D5F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356252"/>
            <a:ext cx="7299867" cy="610235"/>
          </a:xfrm>
          <a:custGeom>
            <a:avLst/>
            <a:gdLst>
              <a:gd name="connsiteX0" fmla="*/ 0 w 5474900"/>
              <a:gd name="connsiteY0" fmla="*/ 0 h 457676"/>
              <a:gd name="connsiteX1" fmla="*/ 5474900 w 5474900"/>
              <a:gd name="connsiteY1" fmla="*/ 0 h 457676"/>
              <a:gd name="connsiteX2" fmla="*/ 5312048 w 5474900"/>
              <a:gd name="connsiteY2" fmla="*/ 457676 h 457676"/>
              <a:gd name="connsiteX3" fmla="*/ 0 w 5474900"/>
              <a:gd name="connsiteY3" fmla="*/ 457676 h 4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4900" h="457676">
                <a:moveTo>
                  <a:pt x="0" y="0"/>
                </a:moveTo>
                <a:lnTo>
                  <a:pt x="5474900" y="0"/>
                </a:lnTo>
                <a:lnTo>
                  <a:pt x="5312048" y="457676"/>
                </a:lnTo>
                <a:lnTo>
                  <a:pt x="0" y="4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4647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Titel Tex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0" y="6062336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noFill/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sz="1467" err="1">
                <a:latin typeface="Smudger LET" pitchFamily="2" charset="0"/>
              </a:rPr>
              <a:t>Wir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sind</a:t>
            </a:r>
            <a:r>
              <a:rPr sz="1467">
                <a:latin typeface="Smudger LET" pitchFamily="2" charset="0"/>
              </a:rPr>
              <a:t> da, wo Menschen </a:t>
            </a:r>
            <a:r>
              <a:rPr sz="1467" err="1">
                <a:latin typeface="Smudger LET" pitchFamily="2" charset="0"/>
              </a:rPr>
              <a:t>uns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brauchen</a:t>
            </a:r>
            <a:endParaRPr sz="1467">
              <a:latin typeface="Smudger LET" pitchFamily="2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2B43A4A8-C95E-9D95-CC2D-2B93DED612D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 rot="21360737">
            <a:off x="7462654" y="780741"/>
            <a:ext cx="3991935" cy="2399620"/>
          </a:xfrm>
          <a:prstGeom prst="rect">
            <a:avLst/>
          </a:prstGeom>
          <a:ln w="12700">
            <a:noFill/>
          </a:ln>
          <a:effectLst>
            <a:outerShdw blurRad="38100" dist="25400" dir="5400000" algn="c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 algn="ctr">
              <a:defRPr sz="1600">
                <a:latin typeface="Verdana Pro Light" panose="020B030403050404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8C2ACA47-917E-8E22-772C-AC79739B4FC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241585">
            <a:off x="7080806" y="3187048"/>
            <a:ext cx="3826761" cy="2416720"/>
          </a:xfrm>
          <a:prstGeom prst="rect">
            <a:avLst/>
          </a:prstGeom>
          <a:ln w="12700">
            <a:noFill/>
          </a:ln>
          <a:effectLst>
            <a:outerShdw blurRad="38100" dist="25400" dir="5400000" algn="c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 algn="ctr">
              <a:defRPr sz="1467">
                <a:latin typeface="Verdana Pro Light" panose="020B030403050404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E139EE8-310A-2088-67A0-60FA26FF49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332C5163-5B23-6FFE-23D5-0926C4253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8634CDF-4974-7E0C-91F5-832BE803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356252"/>
            <a:ext cx="6352039" cy="6102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E02CB7AE-75E8-4DCF-DD0C-C591B44148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962" y="1107296"/>
            <a:ext cx="6357116" cy="49243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3">
                <a:latin typeface="Verdana" panose="020B06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84337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Titel Text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0" y="6062336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noFill/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sz="1467" err="1">
                <a:latin typeface="Smudger LET" pitchFamily="2" charset="0"/>
              </a:rPr>
              <a:t>Wir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sind</a:t>
            </a:r>
            <a:r>
              <a:rPr sz="1467">
                <a:latin typeface="Smudger LET" pitchFamily="2" charset="0"/>
              </a:rPr>
              <a:t> da, wo Menschen </a:t>
            </a:r>
            <a:r>
              <a:rPr sz="1467" err="1">
                <a:latin typeface="Smudger LET" pitchFamily="2" charset="0"/>
              </a:rPr>
              <a:t>uns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brauchen</a:t>
            </a:r>
            <a:endParaRPr sz="1467">
              <a:latin typeface="Smudger LET" pitchFamily="2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2B43A4A8-C95E-9D95-CC2D-2B93DED612D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576919" y="473676"/>
            <a:ext cx="3725520" cy="3697289"/>
          </a:xfrm>
          <a:prstGeom prst="flowChartConnector">
            <a:avLst/>
          </a:prstGeom>
          <a:ln w="12700">
            <a:solidFill>
              <a:srgbClr val="FDFDFD"/>
            </a:solidFill>
          </a:ln>
          <a:effectLst>
            <a:innerShdw blurRad="38100" dist="25400" dir="5400000">
              <a:prstClr val="black">
                <a:alpha val="5000"/>
              </a:prstClr>
            </a:innerShdw>
          </a:effectLst>
        </p:spPr>
        <p:txBody>
          <a:bodyPr wrap="square">
            <a:noAutofit/>
          </a:bodyPr>
          <a:lstStyle>
            <a:lvl1pPr algn="ctr">
              <a:defRPr sz="1600">
                <a:latin typeface="Verdana Pro Light" panose="020B030403050404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8C2ACA47-917E-8E22-772C-AC79739B4FC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515829" y="2786165"/>
            <a:ext cx="3227612" cy="3203155"/>
          </a:xfrm>
          <a:prstGeom prst="flowChartConnector">
            <a:avLst/>
          </a:prstGeom>
          <a:ln w="12700">
            <a:solidFill>
              <a:srgbClr val="FAFAFA"/>
            </a:solidFill>
          </a:ln>
          <a:effectLst>
            <a:innerShdw blurRad="38100" dist="25400" dir="5400000">
              <a:prstClr val="black">
                <a:alpha val="5000"/>
              </a:prstClr>
            </a:innerShdw>
          </a:effectLst>
        </p:spPr>
        <p:txBody>
          <a:bodyPr wrap="square">
            <a:noAutofit/>
          </a:bodyPr>
          <a:lstStyle>
            <a:lvl1pPr algn="ctr">
              <a:defRPr sz="1467">
                <a:latin typeface="Verdana Pro Light" panose="020B030403050404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21">
            <a:extLst>
              <a:ext uri="{FF2B5EF4-FFF2-40B4-BE49-F238E27FC236}">
                <a16:creationId xmlns:a16="http://schemas.microsoft.com/office/drawing/2014/main" id="{EE7030F6-DD33-C2E1-D36B-860A7F5E368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9144841" y="3137512"/>
            <a:ext cx="2588145" cy="2568533"/>
          </a:xfrm>
          <a:prstGeom prst="flowChartConnector">
            <a:avLst/>
          </a:prstGeom>
          <a:ln w="12700">
            <a:solidFill>
              <a:srgbClr val="FAFAFA"/>
            </a:solidFill>
          </a:ln>
          <a:effectLst>
            <a:innerShdw blurRad="38100" dist="25400" dir="5400000">
              <a:prstClr val="black">
                <a:alpha val="5000"/>
              </a:prstClr>
            </a:innerShdw>
          </a:effectLst>
        </p:spPr>
        <p:txBody>
          <a:bodyPr wrap="square">
            <a:noAutofit/>
          </a:bodyPr>
          <a:lstStyle>
            <a:lvl1pPr algn="ctr">
              <a:defRPr sz="1333">
                <a:latin typeface="Verdana Pro Light" panose="020B030403050404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E139EE8-310A-2088-67A0-60FA26FF49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00CF04A4-6621-B326-E870-C24EB9C5A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6D0D157-21D3-2652-AD8B-28531969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356252"/>
            <a:ext cx="7340601" cy="6102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F0AE9747-E78B-277E-A405-249E36BF38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963" y="1107296"/>
            <a:ext cx="5770320" cy="49243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3">
                <a:latin typeface="Verdana" panose="020B060403050404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1574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 Ansprech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0" y="6062336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noFill/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lang="de-DE" sz="1467" noProof="0">
                <a:latin typeface="Smudger LET" pitchFamily="2" charset="0"/>
              </a:rPr>
              <a:t>Wir sind da, wo Menschen uns brauchen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E139EE8-310A-2088-67A0-60FA26FF49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00CF04A4-6621-B326-E870-C24EB9C5A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6D0D157-21D3-2652-AD8B-28531969D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" y="356252"/>
            <a:ext cx="10790449" cy="61023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Folie für Ansprechpartner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B05F2E-82E8-F047-4891-3C4C3C0E75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041" y="4024768"/>
            <a:ext cx="2051049" cy="242812"/>
          </a:xfrm>
          <a:prstGeom prst="rect">
            <a:avLst/>
          </a:prstGeom>
        </p:spPr>
        <p:txBody>
          <a:bodyPr/>
          <a:lstStyle>
            <a:lvl1pPr>
              <a:defRPr sz="1333" b="1"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9590D4FD-905F-A8D1-3D58-7E90B44FCA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3530" y="4267580"/>
            <a:ext cx="2051049" cy="24883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 dirty="0"/>
              <a:t>Titel/Position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20A7182F-A3C7-777F-761D-27D553F761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529" y="4510392"/>
            <a:ext cx="2051049" cy="25424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Einrichtung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8ECA879-5526-5347-CCE6-32827138565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7458" y="1767390"/>
            <a:ext cx="1920000" cy="1920000"/>
          </a:xfrm>
          <a:prstGeom prst="ellipse">
            <a:avLst/>
          </a:prstGeom>
          <a:effectLst>
            <a:outerShdw blurRad="38100" dist="25400" dir="5400000" algn="l" rotWithShape="0">
              <a:prstClr val="black">
                <a:alpha val="10000"/>
              </a:prstClr>
            </a:outerShdw>
          </a:effectLst>
        </p:spPr>
        <p:txBody>
          <a:bodyPr/>
          <a:lstStyle>
            <a:lvl1pPr algn="ctr">
              <a:defRPr sz="1333">
                <a:latin typeface="Verdana Pro Light" panose="020B030403050404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4" name="Bildplatzhalter 7">
            <a:extLst>
              <a:ext uri="{FF2B5EF4-FFF2-40B4-BE49-F238E27FC236}">
                <a16:creationId xmlns:a16="http://schemas.microsoft.com/office/drawing/2014/main" id="{69ADA891-429C-AD00-660A-C7D0D08DA0A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05602" y="1767390"/>
            <a:ext cx="1920000" cy="1920000"/>
          </a:xfrm>
          <a:prstGeom prst="ellipse">
            <a:avLst/>
          </a:prstGeom>
          <a:effectLst>
            <a:outerShdw blurRad="38100" dist="25400" dir="5400000" algn="l" rotWithShape="0">
              <a:prstClr val="black">
                <a:alpha val="10000"/>
              </a:prstClr>
            </a:outerShdw>
          </a:effectLst>
        </p:spPr>
        <p:txBody>
          <a:bodyPr/>
          <a:lstStyle>
            <a:lvl1pPr algn="ctr">
              <a:defRPr sz="1333">
                <a:latin typeface="Verdana Pro Light" panose="020B030403050404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5" name="Bildplatzhalter 7">
            <a:extLst>
              <a:ext uri="{FF2B5EF4-FFF2-40B4-BE49-F238E27FC236}">
                <a16:creationId xmlns:a16="http://schemas.microsoft.com/office/drawing/2014/main" id="{FF884253-403C-B24B-E26B-A3B60264299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91536" y="1767390"/>
            <a:ext cx="1920000" cy="1920000"/>
          </a:xfrm>
          <a:prstGeom prst="ellipse">
            <a:avLst/>
          </a:prstGeom>
          <a:effectLst>
            <a:outerShdw blurRad="38100" dist="25400" dir="5400000" algn="l" rotWithShape="0">
              <a:prstClr val="black">
                <a:alpha val="10000"/>
              </a:prstClr>
            </a:outerShdw>
          </a:effectLst>
        </p:spPr>
        <p:txBody>
          <a:bodyPr/>
          <a:lstStyle>
            <a:lvl1pPr algn="ctr">
              <a:defRPr sz="1333">
                <a:latin typeface="Verdana Pro Light" panose="020B030403050404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8" name="Textplatzhalter 3">
            <a:extLst>
              <a:ext uri="{FF2B5EF4-FFF2-40B4-BE49-F238E27FC236}">
                <a16:creationId xmlns:a16="http://schemas.microsoft.com/office/drawing/2014/main" id="{7756F8A8-8CC3-2F4C-6211-2381697658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07115" y="4024768"/>
            <a:ext cx="2051049" cy="242812"/>
          </a:xfrm>
          <a:prstGeom prst="rect">
            <a:avLst/>
          </a:prstGeom>
        </p:spPr>
        <p:txBody>
          <a:bodyPr/>
          <a:lstStyle>
            <a:lvl1pPr>
              <a:defRPr sz="1333" b="1"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9B124C17-7441-3A74-D664-58FBFF2BEA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05605" y="4267580"/>
            <a:ext cx="2051049" cy="24883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 dirty="0"/>
              <a:t>Titel/Position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7B619A40-7808-F20A-4AE8-4DCBEB339A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5603" y="4510392"/>
            <a:ext cx="2051049" cy="25424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Einrichtung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EDE3C5DE-010F-68AB-19FB-F6C9970B21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3049" y="4024768"/>
            <a:ext cx="2051049" cy="242812"/>
          </a:xfrm>
          <a:prstGeom prst="rect">
            <a:avLst/>
          </a:prstGeom>
        </p:spPr>
        <p:txBody>
          <a:bodyPr/>
          <a:lstStyle>
            <a:lvl1pPr>
              <a:defRPr sz="1333" b="1"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5F8292F2-0B3A-6FAD-C35B-2A03C8A963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1538" y="4267580"/>
            <a:ext cx="2051049" cy="24883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de-DE" dirty="0"/>
              <a:t>Titel/Position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5998FC9B-E87C-1B99-28E1-BBF6175DEA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1537" y="4510392"/>
            <a:ext cx="2051049" cy="25424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Einrichtung</a:t>
            </a:r>
          </a:p>
        </p:txBody>
      </p:sp>
    </p:spTree>
    <p:extLst>
      <p:ext uri="{BB962C8B-B14F-4D97-AF65-F5344CB8AC3E}">
        <p14:creationId xmlns:p14="http://schemas.microsoft.com/office/powerpoint/2010/main" val="3811615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Nur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">
            <a:extLst>
              <a:ext uri="{FF2B5EF4-FFF2-40B4-BE49-F238E27FC236}">
                <a16:creationId xmlns:a16="http://schemas.microsoft.com/office/drawing/2014/main" id="{D7F8587E-4E5D-9C74-17F8-4664FE4C83DD}"/>
              </a:ext>
            </a:extLst>
          </p:cNvPr>
          <p:cNvSpPr/>
          <p:nvPr userDrawn="1"/>
        </p:nvSpPr>
        <p:spPr>
          <a:xfrm>
            <a:off x="0" y="6062336"/>
            <a:ext cx="12192000" cy="795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4" extrusionOk="0">
                <a:moveTo>
                  <a:pt x="20048" y="4"/>
                </a:moveTo>
                <a:cubicBezTo>
                  <a:pt x="19832" y="34"/>
                  <a:pt x="19631" y="1606"/>
                  <a:pt x="19503" y="4252"/>
                </a:cubicBezTo>
                <a:cubicBezTo>
                  <a:pt x="19417" y="6013"/>
                  <a:pt x="19372" y="8143"/>
                  <a:pt x="19371" y="10331"/>
                </a:cubicBezTo>
                <a:lnTo>
                  <a:pt x="0" y="10331"/>
                </a:lnTo>
                <a:lnTo>
                  <a:pt x="0" y="21534"/>
                </a:lnTo>
                <a:lnTo>
                  <a:pt x="21600" y="21534"/>
                </a:lnTo>
                <a:lnTo>
                  <a:pt x="21600" y="10331"/>
                </a:lnTo>
                <a:lnTo>
                  <a:pt x="20734" y="10331"/>
                </a:lnTo>
                <a:cubicBezTo>
                  <a:pt x="20736" y="7473"/>
                  <a:pt x="20660" y="4729"/>
                  <a:pt x="20523" y="2770"/>
                </a:cubicBezTo>
                <a:cubicBezTo>
                  <a:pt x="20395" y="927"/>
                  <a:pt x="20224" y="-66"/>
                  <a:pt x="20048" y="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st="25400" dir="5400000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de-DE" sz="1600" dirty="0">
              <a:latin typeface="Verdana" panose="020B0604030504040204" pitchFamily="34" charset="0"/>
            </a:endParaRPr>
          </a:p>
        </p:txBody>
      </p:sp>
      <p:sp>
        <p:nvSpPr>
          <p:cNvPr id="5" name="Wir sind da, wo Menschen uns brauchen">
            <a:extLst>
              <a:ext uri="{FF2B5EF4-FFF2-40B4-BE49-F238E27FC236}">
                <a16:creationId xmlns:a16="http://schemas.microsoft.com/office/drawing/2014/main" id="{EF0AEC6E-B43F-1E24-6CA2-0AE49A9B43BD}"/>
              </a:ext>
            </a:extLst>
          </p:cNvPr>
          <p:cNvSpPr txBox="1"/>
          <p:nvPr userDrawn="1"/>
        </p:nvSpPr>
        <p:spPr>
          <a:xfrm>
            <a:off x="314961" y="6344920"/>
            <a:ext cx="2540000" cy="4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 algn="l" defTabSz="363220">
              <a:defRPr sz="4400" b="0">
                <a:solidFill>
                  <a:srgbClr val="888787"/>
                </a:solidFill>
                <a:latin typeface="Smudger LET Plain:1.0"/>
                <a:ea typeface="Smudger LET Plain:1.0"/>
                <a:cs typeface="Smudger LET Plain:1.0"/>
                <a:sym typeface="Smudger LET Plain:1.0"/>
              </a:defRPr>
            </a:lvl1pPr>
          </a:lstStyle>
          <a:p>
            <a:r>
              <a:rPr sz="1467" err="1">
                <a:latin typeface="Smudger LET" pitchFamily="2" charset="0"/>
              </a:rPr>
              <a:t>Wir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sind</a:t>
            </a:r>
            <a:r>
              <a:rPr sz="1467">
                <a:latin typeface="Smudger LET" pitchFamily="2" charset="0"/>
              </a:rPr>
              <a:t> da, wo Menschen </a:t>
            </a:r>
            <a:r>
              <a:rPr sz="1467" err="1">
                <a:latin typeface="Smudger LET" pitchFamily="2" charset="0"/>
              </a:rPr>
              <a:t>uns</a:t>
            </a:r>
            <a:r>
              <a:rPr sz="1467">
                <a:latin typeface="Smudger LET" pitchFamily="2" charset="0"/>
              </a:rPr>
              <a:t> </a:t>
            </a:r>
            <a:r>
              <a:rPr sz="1467" err="1">
                <a:latin typeface="Smudger LET" pitchFamily="2" charset="0"/>
              </a:rPr>
              <a:t>brauchen</a:t>
            </a:r>
            <a:endParaRPr sz="1467">
              <a:latin typeface="Smudger LET" pitchFamily="2" charset="0"/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F38D11-32F6-DC81-3CCE-E8F1B2D4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040" y="64641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627C260-3736-488B-A9B7-EC760E402A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2001" y="6163200"/>
            <a:ext cx="410647" cy="580800"/>
          </a:xfrm>
          <a:prstGeom prst="rect">
            <a:avLst/>
          </a:prstGeom>
        </p:spPr>
      </p:pic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A039C4D-F33F-7451-E096-B98B0E8F6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3788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nur Seiten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D38A722-8DB7-B70C-436C-1EAB06C76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401" y="6465600"/>
            <a:ext cx="53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7" b="0">
                <a:solidFill>
                  <a:schemeClr val="tx1">
                    <a:tint val="75000"/>
                  </a:schemeClr>
                </a:solidFill>
                <a:latin typeface="Verdana Pro Light" panose="020B0304030504040204" pitchFamily="34" charset="0"/>
              </a:defRPr>
            </a:lvl1pPr>
          </a:lstStyle>
          <a:p>
            <a:fld id="{AC41D1B4-5F6E-41C5-B1E5-CB9103854BC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445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EVIM Verein 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Boden, Person, Fenster enthält.&#10;&#10;Automatisch generierte Beschreibung">
            <a:extLst>
              <a:ext uri="{FF2B5EF4-FFF2-40B4-BE49-F238E27FC236}">
                <a16:creationId xmlns:a16="http://schemas.microsoft.com/office/drawing/2014/main" id="{8EB9B960-83CD-D510-FBFA-C15AB1E7BA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28723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50281D-59D6-68F9-43BD-4893D1D2F1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237467"/>
            <a:ext cx="12192000" cy="1620533"/>
            <a:chOff x="-6350" y="3576756"/>
            <a:chExt cx="9144000" cy="1205696"/>
          </a:xfrm>
          <a:effectLst/>
        </p:grpSpPr>
        <p:sp>
          <p:nvSpPr>
            <p:cNvPr id="20" name="Kreis">
              <a:extLst>
                <a:ext uri="{FF2B5EF4-FFF2-40B4-BE49-F238E27FC236}">
                  <a16:creationId xmlns:a16="http://schemas.microsoft.com/office/drawing/2014/main" id="{AA72C70F-9737-4394-0AC9-138311F095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745600" y="3576756"/>
              <a:ext cx="1099655" cy="10996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  <p:sp>
          <p:nvSpPr>
            <p:cNvPr id="21" name="Rechteck">
              <a:extLst>
                <a:ext uri="{FF2B5EF4-FFF2-40B4-BE49-F238E27FC236}">
                  <a16:creationId xmlns:a16="http://schemas.microsoft.com/office/drawing/2014/main" id="{3F685694-79D7-6121-088E-14CBB25B70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6350" y="4165460"/>
              <a:ext cx="9144000" cy="6169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9A7AA9-E927-B50E-5A4D-AE01DBA6D0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0" y="4510711"/>
            <a:ext cx="12192000" cy="427341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txBody>
          <a:bodyPr anchor="ctr">
            <a:noAutofit/>
          </a:bodyPr>
          <a:lstStyle>
            <a:lvl1pPr marL="239994" indent="0">
              <a:buNone/>
              <a:defRPr sz="1867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Referent / Einrichtung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3FC1C63-586E-49FA-19C6-165C34CBD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0" y="4938054"/>
            <a:ext cx="12192000" cy="1090669"/>
          </a:xfrm>
          <a:custGeom>
            <a:avLst/>
            <a:gdLst>
              <a:gd name="connsiteX0" fmla="*/ 0 w 9144000"/>
              <a:gd name="connsiteY0" fmla="*/ 0 h 818002"/>
              <a:gd name="connsiteX1" fmla="*/ 9144000 w 9144000"/>
              <a:gd name="connsiteY1" fmla="*/ 0 h 818002"/>
              <a:gd name="connsiteX2" fmla="*/ 9144000 w 9144000"/>
              <a:gd name="connsiteY2" fmla="*/ 818002 h 818002"/>
              <a:gd name="connsiteX3" fmla="*/ 8847686 w 9144000"/>
              <a:gd name="connsiteY3" fmla="*/ 818002 h 818002"/>
              <a:gd name="connsiteX4" fmla="*/ 8851605 w 9144000"/>
              <a:gd name="connsiteY4" fmla="*/ 778813 h 818002"/>
              <a:gd name="connsiteX5" fmla="*/ 8301777 w 9144000"/>
              <a:gd name="connsiteY5" fmla="*/ 224560 h 818002"/>
              <a:gd name="connsiteX6" fmla="*/ 7751949 w 9144000"/>
              <a:gd name="connsiteY6" fmla="*/ 778813 h 818002"/>
              <a:gd name="connsiteX7" fmla="*/ 7755868 w 9144000"/>
              <a:gd name="connsiteY7" fmla="*/ 818002 h 818002"/>
              <a:gd name="connsiteX8" fmla="*/ 0 w 9144000"/>
              <a:gd name="connsiteY8" fmla="*/ 818002 h 8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18002">
                <a:moveTo>
                  <a:pt x="0" y="0"/>
                </a:moveTo>
                <a:lnTo>
                  <a:pt x="9144000" y="0"/>
                </a:lnTo>
                <a:lnTo>
                  <a:pt x="9144000" y="818002"/>
                </a:lnTo>
                <a:lnTo>
                  <a:pt x="8847686" y="818002"/>
                </a:lnTo>
                <a:lnTo>
                  <a:pt x="8851605" y="778813"/>
                </a:lnTo>
                <a:cubicBezTo>
                  <a:pt x="8851605" y="472708"/>
                  <a:pt x="8605439" y="224560"/>
                  <a:pt x="8301777" y="224560"/>
                </a:cubicBezTo>
                <a:cubicBezTo>
                  <a:pt x="7998115" y="224560"/>
                  <a:pt x="7751949" y="472708"/>
                  <a:pt x="7751949" y="778813"/>
                </a:cubicBezTo>
                <a:lnTo>
                  <a:pt x="7755868" y="818002"/>
                </a:lnTo>
                <a:lnTo>
                  <a:pt x="0" y="818002"/>
                </a:lnTo>
                <a:close/>
              </a:path>
            </a:pathLst>
          </a:custGeom>
          <a:solidFill>
            <a:srgbClr val="AC1F38">
              <a:alpha val="89804"/>
            </a:srgbClr>
          </a:solidFill>
        </p:spPr>
        <p:txBody>
          <a:bodyPr wrap="square">
            <a:noAutofit/>
          </a:bodyPr>
          <a:lstStyle>
            <a:lvl1pPr marL="239994" indent="0">
              <a:buNone/>
              <a:defRPr sz="7200">
                <a:solidFill>
                  <a:schemeClr val="bg1"/>
                </a:solidFill>
                <a:latin typeface="Smudger LET" pitchFamily="2" charset="0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C4CEB-97A1-8F41-C61B-AB97F233D1C8}"/>
              </a:ext>
            </a:extLst>
          </p:cNvPr>
          <p:cNvSpPr txBox="1"/>
          <p:nvPr userDrawn="1"/>
        </p:nvSpPr>
        <p:spPr>
          <a:xfrm>
            <a:off x="6631268" y="6231306"/>
            <a:ext cx="3515360" cy="42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67" b="0" i="0" u="none" strike="noStrike" cap="none" spc="0" normalizeH="0" baseline="0" dirty="0">
                <a:ln>
                  <a:noFill/>
                </a:ln>
                <a:solidFill>
                  <a:srgbClr val="888787"/>
                </a:solidFill>
                <a:effectLst/>
                <a:uFillTx/>
                <a:latin typeface="Smudger LET" pitchFamily="2" charset="0"/>
                <a:ea typeface="Helvetica Neue"/>
                <a:cs typeface="Helvetica Neue"/>
                <a:sym typeface="Helvetica Neue"/>
              </a:rPr>
              <a:t>Wir sind da, wo Menschen uns brauchen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8D42482-0EB0-34BC-2077-89DD203F9E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000" y="5443201"/>
            <a:ext cx="825720" cy="11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7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EVIM Titel mi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06869BF6-F65B-9095-FB86-53D85FA628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1" y="0"/>
            <a:ext cx="12191999" cy="6028723"/>
          </a:xfrm>
          <a:custGeom>
            <a:avLst/>
            <a:gdLst>
              <a:gd name="connsiteX0" fmla="*/ 0 w 9143999"/>
              <a:gd name="connsiteY0" fmla="*/ 0 h 4521542"/>
              <a:gd name="connsiteX1" fmla="*/ 9143999 w 9143999"/>
              <a:gd name="connsiteY1" fmla="*/ 0 h 4521542"/>
              <a:gd name="connsiteX2" fmla="*/ 9143999 w 9143999"/>
              <a:gd name="connsiteY2" fmla="*/ 4521542 h 4521542"/>
              <a:gd name="connsiteX3" fmla="*/ 8847686 w 9143999"/>
              <a:gd name="connsiteY3" fmla="*/ 4521542 h 4521542"/>
              <a:gd name="connsiteX4" fmla="*/ 8851605 w 9143999"/>
              <a:gd name="connsiteY4" fmla="*/ 4482352 h 4521542"/>
              <a:gd name="connsiteX5" fmla="*/ 8301777 w 9143999"/>
              <a:gd name="connsiteY5" fmla="*/ 3928099 h 4521542"/>
              <a:gd name="connsiteX6" fmla="*/ 7751949 w 9143999"/>
              <a:gd name="connsiteY6" fmla="*/ 4482352 h 4521542"/>
              <a:gd name="connsiteX7" fmla="*/ 7755868 w 9143999"/>
              <a:gd name="connsiteY7" fmla="*/ 4521542 h 4521542"/>
              <a:gd name="connsiteX8" fmla="*/ 0 w 9143999"/>
              <a:gd name="connsiteY8" fmla="*/ 4521542 h 452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3999" h="4521542">
                <a:moveTo>
                  <a:pt x="0" y="0"/>
                </a:moveTo>
                <a:lnTo>
                  <a:pt x="9143999" y="0"/>
                </a:lnTo>
                <a:lnTo>
                  <a:pt x="9143999" y="4521542"/>
                </a:lnTo>
                <a:lnTo>
                  <a:pt x="8847686" y="4521542"/>
                </a:lnTo>
                <a:lnTo>
                  <a:pt x="8851605" y="4482352"/>
                </a:lnTo>
                <a:cubicBezTo>
                  <a:pt x="8851605" y="4176247"/>
                  <a:pt x="8605439" y="3928099"/>
                  <a:pt x="8301777" y="3928099"/>
                </a:cubicBezTo>
                <a:cubicBezTo>
                  <a:pt x="7998115" y="3928099"/>
                  <a:pt x="7751949" y="4176247"/>
                  <a:pt x="7751949" y="4482352"/>
                </a:cubicBezTo>
                <a:lnTo>
                  <a:pt x="7755868" y="4521542"/>
                </a:lnTo>
                <a:lnTo>
                  <a:pt x="0" y="452154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333">
                <a:latin typeface="Verdana Pro Light" panose="020B030403050404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50281D-59D6-68F9-43BD-4893D1D2F1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237467"/>
            <a:ext cx="12192000" cy="1620533"/>
            <a:chOff x="-6350" y="3576756"/>
            <a:chExt cx="9144000" cy="1205696"/>
          </a:xfrm>
          <a:effectLst/>
        </p:grpSpPr>
        <p:sp>
          <p:nvSpPr>
            <p:cNvPr id="20" name="Kreis">
              <a:extLst>
                <a:ext uri="{FF2B5EF4-FFF2-40B4-BE49-F238E27FC236}">
                  <a16:creationId xmlns:a16="http://schemas.microsoft.com/office/drawing/2014/main" id="{AA72C70F-9737-4394-0AC9-138311F095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745600" y="3576756"/>
              <a:ext cx="1099655" cy="10996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  <p:sp>
          <p:nvSpPr>
            <p:cNvPr id="21" name="Rechteck">
              <a:extLst>
                <a:ext uri="{FF2B5EF4-FFF2-40B4-BE49-F238E27FC236}">
                  <a16:creationId xmlns:a16="http://schemas.microsoft.com/office/drawing/2014/main" id="{3F685694-79D7-6121-088E-14CBB25B70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6350" y="4165460"/>
              <a:ext cx="9144000" cy="6169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9A7AA9-E927-B50E-5A4D-AE01DBA6D0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0" y="4510711"/>
            <a:ext cx="12192000" cy="427341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txBody>
          <a:bodyPr anchor="ctr">
            <a:noAutofit/>
          </a:bodyPr>
          <a:lstStyle>
            <a:lvl1pPr marL="239994" indent="0">
              <a:buNone/>
              <a:defRPr sz="1867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Referent / Einrichtung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3FC1C63-586E-49FA-19C6-165C34CBD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0" y="4938054"/>
            <a:ext cx="12192000" cy="1090669"/>
          </a:xfrm>
          <a:custGeom>
            <a:avLst/>
            <a:gdLst>
              <a:gd name="connsiteX0" fmla="*/ 0 w 9144000"/>
              <a:gd name="connsiteY0" fmla="*/ 0 h 818002"/>
              <a:gd name="connsiteX1" fmla="*/ 9144000 w 9144000"/>
              <a:gd name="connsiteY1" fmla="*/ 0 h 818002"/>
              <a:gd name="connsiteX2" fmla="*/ 9144000 w 9144000"/>
              <a:gd name="connsiteY2" fmla="*/ 818002 h 818002"/>
              <a:gd name="connsiteX3" fmla="*/ 8847686 w 9144000"/>
              <a:gd name="connsiteY3" fmla="*/ 818002 h 818002"/>
              <a:gd name="connsiteX4" fmla="*/ 8851605 w 9144000"/>
              <a:gd name="connsiteY4" fmla="*/ 778813 h 818002"/>
              <a:gd name="connsiteX5" fmla="*/ 8301777 w 9144000"/>
              <a:gd name="connsiteY5" fmla="*/ 224560 h 818002"/>
              <a:gd name="connsiteX6" fmla="*/ 7751949 w 9144000"/>
              <a:gd name="connsiteY6" fmla="*/ 778813 h 818002"/>
              <a:gd name="connsiteX7" fmla="*/ 7755868 w 9144000"/>
              <a:gd name="connsiteY7" fmla="*/ 818002 h 818002"/>
              <a:gd name="connsiteX8" fmla="*/ 0 w 9144000"/>
              <a:gd name="connsiteY8" fmla="*/ 818002 h 8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18002">
                <a:moveTo>
                  <a:pt x="0" y="0"/>
                </a:moveTo>
                <a:lnTo>
                  <a:pt x="9144000" y="0"/>
                </a:lnTo>
                <a:lnTo>
                  <a:pt x="9144000" y="818002"/>
                </a:lnTo>
                <a:lnTo>
                  <a:pt x="8847686" y="818002"/>
                </a:lnTo>
                <a:lnTo>
                  <a:pt x="8851605" y="778813"/>
                </a:lnTo>
                <a:cubicBezTo>
                  <a:pt x="8851605" y="472708"/>
                  <a:pt x="8605439" y="224560"/>
                  <a:pt x="8301777" y="224560"/>
                </a:cubicBezTo>
                <a:cubicBezTo>
                  <a:pt x="7998115" y="224560"/>
                  <a:pt x="7751949" y="472708"/>
                  <a:pt x="7751949" y="778813"/>
                </a:cubicBezTo>
                <a:lnTo>
                  <a:pt x="7755868" y="818002"/>
                </a:lnTo>
                <a:lnTo>
                  <a:pt x="0" y="818002"/>
                </a:lnTo>
                <a:close/>
              </a:path>
            </a:pathLst>
          </a:custGeom>
          <a:solidFill>
            <a:srgbClr val="AC1F38">
              <a:alpha val="89804"/>
            </a:srgbClr>
          </a:solidFill>
        </p:spPr>
        <p:txBody>
          <a:bodyPr wrap="square">
            <a:noAutofit/>
          </a:bodyPr>
          <a:lstStyle>
            <a:lvl1pPr marL="239994" indent="0">
              <a:buNone/>
              <a:defRPr sz="7200">
                <a:solidFill>
                  <a:schemeClr val="bg1"/>
                </a:solidFill>
                <a:latin typeface="Smudger LET" pitchFamily="2" charset="0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C4CEB-97A1-8F41-C61B-AB97F233D1C8}"/>
              </a:ext>
            </a:extLst>
          </p:cNvPr>
          <p:cNvSpPr txBox="1"/>
          <p:nvPr userDrawn="1"/>
        </p:nvSpPr>
        <p:spPr>
          <a:xfrm>
            <a:off x="6631268" y="6231306"/>
            <a:ext cx="3515360" cy="42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67" b="0" i="0" u="none" strike="noStrike" cap="none" spc="0" normalizeH="0" baseline="0" dirty="0">
                <a:ln>
                  <a:noFill/>
                </a:ln>
                <a:solidFill>
                  <a:srgbClr val="888787"/>
                </a:solidFill>
                <a:effectLst/>
                <a:uFillTx/>
                <a:latin typeface="Smudger LET" pitchFamily="2" charset="0"/>
                <a:ea typeface="Helvetica Neue"/>
                <a:cs typeface="Helvetica Neue"/>
                <a:sym typeface="Helvetica Neue"/>
              </a:rPr>
              <a:t>Wir sind da, wo Menschen uns brauchen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D9787CC-7AA1-4C23-F185-5937F183A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000" y="5443201"/>
            <a:ext cx="825720" cy="11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7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Altenhilfe 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">
            <a:extLst>
              <a:ext uri="{FF2B5EF4-FFF2-40B4-BE49-F238E27FC236}">
                <a16:creationId xmlns:a16="http://schemas.microsoft.com/office/drawing/2014/main" id="{F3D6BA7A-5527-5048-888A-7D843239E41E}"/>
              </a:ext>
            </a:extLst>
          </p:cNvPr>
          <p:cNvSpPr>
            <a:spLocks noChangeAspect="1"/>
          </p:cNvSpPr>
          <p:nvPr userDrawn="1"/>
        </p:nvSpPr>
        <p:spPr>
          <a:xfrm>
            <a:off x="-1" y="-1"/>
            <a:ext cx="12192000" cy="6858001"/>
          </a:xfrm>
          <a:prstGeom prst="rect">
            <a:avLst/>
          </a:prstGeom>
          <a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61" r="61"/>
            </a:stretch>
          </a:blip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4267" dirty="0">
              <a:latin typeface="Verdana" panose="020B060403050404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50281D-59D6-68F9-43BD-4893D1D2F1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237467"/>
            <a:ext cx="12192000" cy="1620533"/>
            <a:chOff x="-6350" y="3576756"/>
            <a:chExt cx="9144000" cy="1205696"/>
          </a:xfrm>
          <a:effectLst/>
        </p:grpSpPr>
        <p:sp>
          <p:nvSpPr>
            <p:cNvPr id="20" name="Kreis">
              <a:extLst>
                <a:ext uri="{FF2B5EF4-FFF2-40B4-BE49-F238E27FC236}">
                  <a16:creationId xmlns:a16="http://schemas.microsoft.com/office/drawing/2014/main" id="{AA72C70F-9737-4394-0AC9-138311F095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745600" y="3576756"/>
              <a:ext cx="1099655" cy="10996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  <p:sp>
          <p:nvSpPr>
            <p:cNvPr id="21" name="Rechteck">
              <a:extLst>
                <a:ext uri="{FF2B5EF4-FFF2-40B4-BE49-F238E27FC236}">
                  <a16:creationId xmlns:a16="http://schemas.microsoft.com/office/drawing/2014/main" id="{3F685694-79D7-6121-088E-14CBB25B70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6350" y="4165460"/>
              <a:ext cx="9144000" cy="6169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9A7AA9-E927-B50E-5A4D-AE01DBA6D0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0" y="4510711"/>
            <a:ext cx="12192000" cy="427341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txBody>
          <a:bodyPr anchor="ctr">
            <a:noAutofit/>
          </a:bodyPr>
          <a:lstStyle>
            <a:lvl1pPr marL="239994" indent="0">
              <a:buNone/>
              <a:defRPr sz="1867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Referent / Einrichtung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3FC1C63-586E-49FA-19C6-165C34CBD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0" y="4938054"/>
            <a:ext cx="12192000" cy="1090669"/>
          </a:xfrm>
          <a:custGeom>
            <a:avLst/>
            <a:gdLst>
              <a:gd name="connsiteX0" fmla="*/ 0 w 9144000"/>
              <a:gd name="connsiteY0" fmla="*/ 0 h 818002"/>
              <a:gd name="connsiteX1" fmla="*/ 9144000 w 9144000"/>
              <a:gd name="connsiteY1" fmla="*/ 0 h 818002"/>
              <a:gd name="connsiteX2" fmla="*/ 9144000 w 9144000"/>
              <a:gd name="connsiteY2" fmla="*/ 818002 h 818002"/>
              <a:gd name="connsiteX3" fmla="*/ 8847686 w 9144000"/>
              <a:gd name="connsiteY3" fmla="*/ 818002 h 818002"/>
              <a:gd name="connsiteX4" fmla="*/ 8851605 w 9144000"/>
              <a:gd name="connsiteY4" fmla="*/ 778813 h 818002"/>
              <a:gd name="connsiteX5" fmla="*/ 8301777 w 9144000"/>
              <a:gd name="connsiteY5" fmla="*/ 224560 h 818002"/>
              <a:gd name="connsiteX6" fmla="*/ 7751949 w 9144000"/>
              <a:gd name="connsiteY6" fmla="*/ 778813 h 818002"/>
              <a:gd name="connsiteX7" fmla="*/ 7755868 w 9144000"/>
              <a:gd name="connsiteY7" fmla="*/ 818002 h 818002"/>
              <a:gd name="connsiteX8" fmla="*/ 0 w 9144000"/>
              <a:gd name="connsiteY8" fmla="*/ 818002 h 8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18002">
                <a:moveTo>
                  <a:pt x="0" y="0"/>
                </a:moveTo>
                <a:lnTo>
                  <a:pt x="9144000" y="0"/>
                </a:lnTo>
                <a:lnTo>
                  <a:pt x="9144000" y="818002"/>
                </a:lnTo>
                <a:lnTo>
                  <a:pt x="8847686" y="818002"/>
                </a:lnTo>
                <a:lnTo>
                  <a:pt x="8851605" y="778813"/>
                </a:lnTo>
                <a:cubicBezTo>
                  <a:pt x="8851605" y="472708"/>
                  <a:pt x="8605439" y="224560"/>
                  <a:pt x="8301777" y="224560"/>
                </a:cubicBezTo>
                <a:cubicBezTo>
                  <a:pt x="7998115" y="224560"/>
                  <a:pt x="7751949" y="472708"/>
                  <a:pt x="7751949" y="778813"/>
                </a:cubicBezTo>
                <a:lnTo>
                  <a:pt x="7755868" y="818002"/>
                </a:lnTo>
                <a:lnTo>
                  <a:pt x="0" y="818002"/>
                </a:lnTo>
                <a:close/>
              </a:path>
            </a:pathLst>
          </a:custGeom>
          <a:solidFill>
            <a:schemeClr val="accent2">
              <a:alpha val="89804"/>
            </a:schemeClr>
          </a:solidFill>
        </p:spPr>
        <p:txBody>
          <a:bodyPr wrap="square">
            <a:noAutofit/>
          </a:bodyPr>
          <a:lstStyle>
            <a:lvl1pPr marL="239994" indent="0">
              <a:buNone/>
              <a:defRPr sz="7200">
                <a:solidFill>
                  <a:schemeClr val="bg1"/>
                </a:solidFill>
                <a:latin typeface="Smudger LET" pitchFamily="2" charset="0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C4CEB-97A1-8F41-C61B-AB97F233D1C8}"/>
              </a:ext>
            </a:extLst>
          </p:cNvPr>
          <p:cNvSpPr txBox="1"/>
          <p:nvPr userDrawn="1"/>
        </p:nvSpPr>
        <p:spPr>
          <a:xfrm>
            <a:off x="6631268" y="6231306"/>
            <a:ext cx="3515360" cy="42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67" b="0" i="0" u="none" strike="noStrike" cap="none" spc="0" normalizeH="0" baseline="0" dirty="0">
                <a:ln>
                  <a:noFill/>
                </a:ln>
                <a:solidFill>
                  <a:srgbClr val="888787"/>
                </a:solidFill>
                <a:effectLst/>
                <a:uFillTx/>
                <a:latin typeface="Smudger LET" pitchFamily="2" charset="0"/>
                <a:ea typeface="Helvetica Neue"/>
                <a:cs typeface="Helvetica Neue"/>
                <a:sym typeface="Helvetica Neue"/>
              </a:rPr>
              <a:t>Wir sind da, wo Menschen uns brauchen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3DBB01B-4DA8-BE92-2CA4-B879263BAE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000" y="5443201"/>
            <a:ext cx="825720" cy="11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Altenhilfe Titel mi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06869BF6-F65B-9095-FB86-53D85FA628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1" y="0"/>
            <a:ext cx="12191999" cy="6028723"/>
          </a:xfrm>
          <a:custGeom>
            <a:avLst/>
            <a:gdLst>
              <a:gd name="connsiteX0" fmla="*/ 0 w 9143999"/>
              <a:gd name="connsiteY0" fmla="*/ 0 h 4521542"/>
              <a:gd name="connsiteX1" fmla="*/ 9143999 w 9143999"/>
              <a:gd name="connsiteY1" fmla="*/ 0 h 4521542"/>
              <a:gd name="connsiteX2" fmla="*/ 9143999 w 9143999"/>
              <a:gd name="connsiteY2" fmla="*/ 4521542 h 4521542"/>
              <a:gd name="connsiteX3" fmla="*/ 8847686 w 9143999"/>
              <a:gd name="connsiteY3" fmla="*/ 4521542 h 4521542"/>
              <a:gd name="connsiteX4" fmla="*/ 8851605 w 9143999"/>
              <a:gd name="connsiteY4" fmla="*/ 4482352 h 4521542"/>
              <a:gd name="connsiteX5" fmla="*/ 8301777 w 9143999"/>
              <a:gd name="connsiteY5" fmla="*/ 3928099 h 4521542"/>
              <a:gd name="connsiteX6" fmla="*/ 7751949 w 9143999"/>
              <a:gd name="connsiteY6" fmla="*/ 4482352 h 4521542"/>
              <a:gd name="connsiteX7" fmla="*/ 7755868 w 9143999"/>
              <a:gd name="connsiteY7" fmla="*/ 4521542 h 4521542"/>
              <a:gd name="connsiteX8" fmla="*/ 0 w 9143999"/>
              <a:gd name="connsiteY8" fmla="*/ 4521542 h 452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3999" h="4521542">
                <a:moveTo>
                  <a:pt x="0" y="0"/>
                </a:moveTo>
                <a:lnTo>
                  <a:pt x="9143999" y="0"/>
                </a:lnTo>
                <a:lnTo>
                  <a:pt x="9143999" y="4521542"/>
                </a:lnTo>
                <a:lnTo>
                  <a:pt x="8847686" y="4521542"/>
                </a:lnTo>
                <a:lnTo>
                  <a:pt x="8851605" y="4482352"/>
                </a:lnTo>
                <a:cubicBezTo>
                  <a:pt x="8851605" y="4176247"/>
                  <a:pt x="8605439" y="3928099"/>
                  <a:pt x="8301777" y="3928099"/>
                </a:cubicBezTo>
                <a:cubicBezTo>
                  <a:pt x="7998115" y="3928099"/>
                  <a:pt x="7751949" y="4176247"/>
                  <a:pt x="7751949" y="4482352"/>
                </a:cubicBezTo>
                <a:lnTo>
                  <a:pt x="7755868" y="4521542"/>
                </a:lnTo>
                <a:lnTo>
                  <a:pt x="0" y="452154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333">
                <a:latin typeface="Verdana Pro Light" panose="020B030403050404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50281D-59D6-68F9-43BD-4893D1D2F1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237467"/>
            <a:ext cx="12192000" cy="1620533"/>
            <a:chOff x="-6350" y="3576756"/>
            <a:chExt cx="9144000" cy="1205696"/>
          </a:xfrm>
          <a:effectLst/>
        </p:grpSpPr>
        <p:sp>
          <p:nvSpPr>
            <p:cNvPr id="20" name="Kreis">
              <a:extLst>
                <a:ext uri="{FF2B5EF4-FFF2-40B4-BE49-F238E27FC236}">
                  <a16:creationId xmlns:a16="http://schemas.microsoft.com/office/drawing/2014/main" id="{AA72C70F-9737-4394-0AC9-138311F095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745600" y="3576756"/>
              <a:ext cx="1099655" cy="10996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  <p:sp>
          <p:nvSpPr>
            <p:cNvPr id="21" name="Rechteck">
              <a:extLst>
                <a:ext uri="{FF2B5EF4-FFF2-40B4-BE49-F238E27FC236}">
                  <a16:creationId xmlns:a16="http://schemas.microsoft.com/office/drawing/2014/main" id="{3F685694-79D7-6121-088E-14CBB25B70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6350" y="4165460"/>
              <a:ext cx="9144000" cy="6169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9A7AA9-E927-B50E-5A4D-AE01DBA6D0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0" y="4510711"/>
            <a:ext cx="12192000" cy="427341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txBody>
          <a:bodyPr anchor="ctr">
            <a:noAutofit/>
          </a:bodyPr>
          <a:lstStyle>
            <a:lvl1pPr marL="239994" indent="0">
              <a:buNone/>
              <a:defRPr sz="1867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Referent / Einrichtung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3FC1C63-586E-49FA-19C6-165C34CBD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0" y="4938054"/>
            <a:ext cx="12192000" cy="1090669"/>
          </a:xfrm>
          <a:custGeom>
            <a:avLst/>
            <a:gdLst>
              <a:gd name="connsiteX0" fmla="*/ 0 w 9144000"/>
              <a:gd name="connsiteY0" fmla="*/ 0 h 818002"/>
              <a:gd name="connsiteX1" fmla="*/ 9144000 w 9144000"/>
              <a:gd name="connsiteY1" fmla="*/ 0 h 818002"/>
              <a:gd name="connsiteX2" fmla="*/ 9144000 w 9144000"/>
              <a:gd name="connsiteY2" fmla="*/ 818002 h 818002"/>
              <a:gd name="connsiteX3" fmla="*/ 8847686 w 9144000"/>
              <a:gd name="connsiteY3" fmla="*/ 818002 h 818002"/>
              <a:gd name="connsiteX4" fmla="*/ 8851605 w 9144000"/>
              <a:gd name="connsiteY4" fmla="*/ 778813 h 818002"/>
              <a:gd name="connsiteX5" fmla="*/ 8301777 w 9144000"/>
              <a:gd name="connsiteY5" fmla="*/ 224560 h 818002"/>
              <a:gd name="connsiteX6" fmla="*/ 7751949 w 9144000"/>
              <a:gd name="connsiteY6" fmla="*/ 778813 h 818002"/>
              <a:gd name="connsiteX7" fmla="*/ 7755868 w 9144000"/>
              <a:gd name="connsiteY7" fmla="*/ 818002 h 818002"/>
              <a:gd name="connsiteX8" fmla="*/ 0 w 9144000"/>
              <a:gd name="connsiteY8" fmla="*/ 818002 h 8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18002">
                <a:moveTo>
                  <a:pt x="0" y="0"/>
                </a:moveTo>
                <a:lnTo>
                  <a:pt x="9144000" y="0"/>
                </a:lnTo>
                <a:lnTo>
                  <a:pt x="9144000" y="818002"/>
                </a:lnTo>
                <a:lnTo>
                  <a:pt x="8847686" y="818002"/>
                </a:lnTo>
                <a:lnTo>
                  <a:pt x="8851605" y="778813"/>
                </a:lnTo>
                <a:cubicBezTo>
                  <a:pt x="8851605" y="472708"/>
                  <a:pt x="8605439" y="224560"/>
                  <a:pt x="8301777" y="224560"/>
                </a:cubicBezTo>
                <a:cubicBezTo>
                  <a:pt x="7998115" y="224560"/>
                  <a:pt x="7751949" y="472708"/>
                  <a:pt x="7751949" y="778813"/>
                </a:cubicBezTo>
                <a:lnTo>
                  <a:pt x="7755868" y="818002"/>
                </a:lnTo>
                <a:lnTo>
                  <a:pt x="0" y="818002"/>
                </a:lnTo>
                <a:close/>
              </a:path>
            </a:pathLst>
          </a:custGeom>
          <a:solidFill>
            <a:schemeClr val="accent2">
              <a:alpha val="89804"/>
            </a:schemeClr>
          </a:solidFill>
        </p:spPr>
        <p:txBody>
          <a:bodyPr wrap="square">
            <a:noAutofit/>
          </a:bodyPr>
          <a:lstStyle>
            <a:lvl1pPr marL="239994" indent="0">
              <a:buNone/>
              <a:defRPr sz="7200">
                <a:solidFill>
                  <a:schemeClr val="bg1"/>
                </a:solidFill>
                <a:latin typeface="Smudger LET" pitchFamily="2" charset="0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C4CEB-97A1-8F41-C61B-AB97F233D1C8}"/>
              </a:ext>
            </a:extLst>
          </p:cNvPr>
          <p:cNvSpPr txBox="1"/>
          <p:nvPr userDrawn="1"/>
        </p:nvSpPr>
        <p:spPr>
          <a:xfrm>
            <a:off x="6631268" y="6231306"/>
            <a:ext cx="3515360" cy="42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67" b="0" i="0" u="none" strike="noStrike" cap="none" spc="0" normalizeH="0" baseline="0" dirty="0">
                <a:ln>
                  <a:noFill/>
                </a:ln>
                <a:solidFill>
                  <a:srgbClr val="888787"/>
                </a:solidFill>
                <a:effectLst/>
                <a:uFillTx/>
                <a:latin typeface="Smudger LET" pitchFamily="2" charset="0"/>
                <a:ea typeface="Helvetica Neue"/>
                <a:cs typeface="Helvetica Neue"/>
                <a:sym typeface="Helvetica Neue"/>
              </a:rPr>
              <a:t>Wir sind da, wo Menschen uns brauchen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529043D-5E09-6E9D-B920-3C1389A2D4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000" y="5443201"/>
            <a:ext cx="825720" cy="11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1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Behindertenhilfe 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draußen, grün, Gemüse enthält.&#10;&#10;Automatisch generierte Beschreibung">
            <a:extLst>
              <a:ext uri="{FF2B5EF4-FFF2-40B4-BE49-F238E27FC236}">
                <a16:creationId xmlns:a16="http://schemas.microsoft.com/office/drawing/2014/main" id="{51514839-307A-2306-7DC9-644D2E050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028723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50281D-59D6-68F9-43BD-4893D1D2F1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237467"/>
            <a:ext cx="12192000" cy="1620533"/>
            <a:chOff x="-6350" y="3576756"/>
            <a:chExt cx="9144000" cy="1205696"/>
          </a:xfrm>
          <a:effectLst/>
        </p:grpSpPr>
        <p:sp>
          <p:nvSpPr>
            <p:cNvPr id="20" name="Kreis">
              <a:extLst>
                <a:ext uri="{FF2B5EF4-FFF2-40B4-BE49-F238E27FC236}">
                  <a16:creationId xmlns:a16="http://schemas.microsoft.com/office/drawing/2014/main" id="{AA72C70F-9737-4394-0AC9-138311F095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745600" y="3576756"/>
              <a:ext cx="1099655" cy="10996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  <p:sp>
          <p:nvSpPr>
            <p:cNvPr id="21" name="Rechteck">
              <a:extLst>
                <a:ext uri="{FF2B5EF4-FFF2-40B4-BE49-F238E27FC236}">
                  <a16:creationId xmlns:a16="http://schemas.microsoft.com/office/drawing/2014/main" id="{3F685694-79D7-6121-088E-14CBB25B70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6350" y="4165460"/>
              <a:ext cx="9144000" cy="6169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9A7AA9-E927-B50E-5A4D-AE01DBA6D0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0" y="4510711"/>
            <a:ext cx="12192000" cy="427341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txBody>
          <a:bodyPr anchor="ctr">
            <a:noAutofit/>
          </a:bodyPr>
          <a:lstStyle>
            <a:lvl1pPr marL="239994" indent="0">
              <a:buNone/>
              <a:defRPr sz="1867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Referent / Einrichtung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3FC1C63-586E-49FA-19C6-165C34CBD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0" y="4938054"/>
            <a:ext cx="12192000" cy="1090669"/>
          </a:xfrm>
          <a:custGeom>
            <a:avLst/>
            <a:gdLst>
              <a:gd name="connsiteX0" fmla="*/ 0 w 9144000"/>
              <a:gd name="connsiteY0" fmla="*/ 0 h 818002"/>
              <a:gd name="connsiteX1" fmla="*/ 9144000 w 9144000"/>
              <a:gd name="connsiteY1" fmla="*/ 0 h 818002"/>
              <a:gd name="connsiteX2" fmla="*/ 9144000 w 9144000"/>
              <a:gd name="connsiteY2" fmla="*/ 818002 h 818002"/>
              <a:gd name="connsiteX3" fmla="*/ 8847686 w 9144000"/>
              <a:gd name="connsiteY3" fmla="*/ 818002 h 818002"/>
              <a:gd name="connsiteX4" fmla="*/ 8851605 w 9144000"/>
              <a:gd name="connsiteY4" fmla="*/ 778813 h 818002"/>
              <a:gd name="connsiteX5" fmla="*/ 8301777 w 9144000"/>
              <a:gd name="connsiteY5" fmla="*/ 224560 h 818002"/>
              <a:gd name="connsiteX6" fmla="*/ 7751949 w 9144000"/>
              <a:gd name="connsiteY6" fmla="*/ 778813 h 818002"/>
              <a:gd name="connsiteX7" fmla="*/ 7755868 w 9144000"/>
              <a:gd name="connsiteY7" fmla="*/ 818002 h 818002"/>
              <a:gd name="connsiteX8" fmla="*/ 0 w 9144000"/>
              <a:gd name="connsiteY8" fmla="*/ 818002 h 8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18002">
                <a:moveTo>
                  <a:pt x="0" y="0"/>
                </a:moveTo>
                <a:lnTo>
                  <a:pt x="9144000" y="0"/>
                </a:lnTo>
                <a:lnTo>
                  <a:pt x="9144000" y="818002"/>
                </a:lnTo>
                <a:lnTo>
                  <a:pt x="8847686" y="818002"/>
                </a:lnTo>
                <a:lnTo>
                  <a:pt x="8851605" y="778813"/>
                </a:lnTo>
                <a:cubicBezTo>
                  <a:pt x="8851605" y="472708"/>
                  <a:pt x="8605439" y="224560"/>
                  <a:pt x="8301777" y="224560"/>
                </a:cubicBezTo>
                <a:cubicBezTo>
                  <a:pt x="7998115" y="224560"/>
                  <a:pt x="7751949" y="472708"/>
                  <a:pt x="7751949" y="778813"/>
                </a:cubicBezTo>
                <a:lnTo>
                  <a:pt x="7755868" y="818002"/>
                </a:lnTo>
                <a:lnTo>
                  <a:pt x="0" y="818002"/>
                </a:lnTo>
                <a:close/>
              </a:path>
            </a:pathLst>
          </a:custGeom>
          <a:solidFill>
            <a:schemeClr val="accent3">
              <a:alpha val="89804"/>
            </a:schemeClr>
          </a:solidFill>
        </p:spPr>
        <p:txBody>
          <a:bodyPr wrap="square">
            <a:noAutofit/>
          </a:bodyPr>
          <a:lstStyle>
            <a:lvl1pPr marL="239994" indent="0">
              <a:buNone/>
              <a:defRPr sz="7200">
                <a:solidFill>
                  <a:schemeClr val="bg1"/>
                </a:solidFill>
                <a:latin typeface="Smudger LET" pitchFamily="2" charset="0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C4CEB-97A1-8F41-C61B-AB97F233D1C8}"/>
              </a:ext>
            </a:extLst>
          </p:cNvPr>
          <p:cNvSpPr txBox="1"/>
          <p:nvPr userDrawn="1"/>
        </p:nvSpPr>
        <p:spPr>
          <a:xfrm>
            <a:off x="6631268" y="6231306"/>
            <a:ext cx="3515360" cy="42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67" b="0" i="0" u="none" strike="noStrike" cap="none" spc="0" normalizeH="0" baseline="0" dirty="0">
                <a:ln>
                  <a:noFill/>
                </a:ln>
                <a:solidFill>
                  <a:srgbClr val="888787"/>
                </a:solidFill>
                <a:effectLst/>
                <a:uFillTx/>
                <a:latin typeface="Smudger LET" pitchFamily="2" charset="0"/>
                <a:ea typeface="Helvetica Neue"/>
                <a:cs typeface="Helvetica Neue"/>
                <a:sym typeface="Helvetica Neue"/>
              </a:rPr>
              <a:t>Wir sind da, wo Menschen uns brauchen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9DD66DF-7E1E-6C33-47EF-E59FB52D56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000" y="5443201"/>
            <a:ext cx="825720" cy="11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6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 Altenhilfe Titel mi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06869BF6-F65B-9095-FB86-53D85FA628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1" y="0"/>
            <a:ext cx="12191999" cy="6028723"/>
          </a:xfrm>
          <a:custGeom>
            <a:avLst/>
            <a:gdLst>
              <a:gd name="connsiteX0" fmla="*/ 0 w 9143999"/>
              <a:gd name="connsiteY0" fmla="*/ 0 h 4521542"/>
              <a:gd name="connsiteX1" fmla="*/ 9143999 w 9143999"/>
              <a:gd name="connsiteY1" fmla="*/ 0 h 4521542"/>
              <a:gd name="connsiteX2" fmla="*/ 9143999 w 9143999"/>
              <a:gd name="connsiteY2" fmla="*/ 4521542 h 4521542"/>
              <a:gd name="connsiteX3" fmla="*/ 8847686 w 9143999"/>
              <a:gd name="connsiteY3" fmla="*/ 4521542 h 4521542"/>
              <a:gd name="connsiteX4" fmla="*/ 8851605 w 9143999"/>
              <a:gd name="connsiteY4" fmla="*/ 4482352 h 4521542"/>
              <a:gd name="connsiteX5" fmla="*/ 8301777 w 9143999"/>
              <a:gd name="connsiteY5" fmla="*/ 3928099 h 4521542"/>
              <a:gd name="connsiteX6" fmla="*/ 7751949 w 9143999"/>
              <a:gd name="connsiteY6" fmla="*/ 4482352 h 4521542"/>
              <a:gd name="connsiteX7" fmla="*/ 7755868 w 9143999"/>
              <a:gd name="connsiteY7" fmla="*/ 4521542 h 4521542"/>
              <a:gd name="connsiteX8" fmla="*/ 0 w 9143999"/>
              <a:gd name="connsiteY8" fmla="*/ 4521542 h 452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3999" h="4521542">
                <a:moveTo>
                  <a:pt x="0" y="0"/>
                </a:moveTo>
                <a:lnTo>
                  <a:pt x="9143999" y="0"/>
                </a:lnTo>
                <a:lnTo>
                  <a:pt x="9143999" y="4521542"/>
                </a:lnTo>
                <a:lnTo>
                  <a:pt x="8847686" y="4521542"/>
                </a:lnTo>
                <a:lnTo>
                  <a:pt x="8851605" y="4482352"/>
                </a:lnTo>
                <a:cubicBezTo>
                  <a:pt x="8851605" y="4176247"/>
                  <a:pt x="8605439" y="3928099"/>
                  <a:pt x="8301777" y="3928099"/>
                </a:cubicBezTo>
                <a:cubicBezTo>
                  <a:pt x="7998115" y="3928099"/>
                  <a:pt x="7751949" y="4176247"/>
                  <a:pt x="7751949" y="4482352"/>
                </a:cubicBezTo>
                <a:lnTo>
                  <a:pt x="7755868" y="4521542"/>
                </a:lnTo>
                <a:lnTo>
                  <a:pt x="0" y="452154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333">
                <a:latin typeface="Verdana Pro Light" panose="020B030403050404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50281D-59D6-68F9-43BD-4893D1D2F1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237467"/>
            <a:ext cx="12192000" cy="1620533"/>
            <a:chOff x="-6350" y="3576756"/>
            <a:chExt cx="9144000" cy="1205696"/>
          </a:xfrm>
          <a:effectLst/>
        </p:grpSpPr>
        <p:sp>
          <p:nvSpPr>
            <p:cNvPr id="20" name="Kreis">
              <a:extLst>
                <a:ext uri="{FF2B5EF4-FFF2-40B4-BE49-F238E27FC236}">
                  <a16:creationId xmlns:a16="http://schemas.microsoft.com/office/drawing/2014/main" id="{AA72C70F-9737-4394-0AC9-138311F095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745600" y="3576756"/>
              <a:ext cx="1099655" cy="10996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  <p:sp>
          <p:nvSpPr>
            <p:cNvPr id="21" name="Rechteck">
              <a:extLst>
                <a:ext uri="{FF2B5EF4-FFF2-40B4-BE49-F238E27FC236}">
                  <a16:creationId xmlns:a16="http://schemas.microsoft.com/office/drawing/2014/main" id="{3F685694-79D7-6121-088E-14CBB25B70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6350" y="4165460"/>
              <a:ext cx="9144000" cy="6169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9A7AA9-E927-B50E-5A4D-AE01DBA6D0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0" y="4510711"/>
            <a:ext cx="12192000" cy="427341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txBody>
          <a:bodyPr anchor="ctr">
            <a:noAutofit/>
          </a:bodyPr>
          <a:lstStyle>
            <a:lvl1pPr marL="239994" indent="0">
              <a:buNone/>
              <a:defRPr sz="1867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Referent / Einrichtung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3FC1C63-586E-49FA-19C6-165C34CBD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0" y="4938054"/>
            <a:ext cx="12192000" cy="1090669"/>
          </a:xfrm>
          <a:custGeom>
            <a:avLst/>
            <a:gdLst>
              <a:gd name="connsiteX0" fmla="*/ 0 w 9144000"/>
              <a:gd name="connsiteY0" fmla="*/ 0 h 818002"/>
              <a:gd name="connsiteX1" fmla="*/ 9144000 w 9144000"/>
              <a:gd name="connsiteY1" fmla="*/ 0 h 818002"/>
              <a:gd name="connsiteX2" fmla="*/ 9144000 w 9144000"/>
              <a:gd name="connsiteY2" fmla="*/ 818002 h 818002"/>
              <a:gd name="connsiteX3" fmla="*/ 8847686 w 9144000"/>
              <a:gd name="connsiteY3" fmla="*/ 818002 h 818002"/>
              <a:gd name="connsiteX4" fmla="*/ 8851605 w 9144000"/>
              <a:gd name="connsiteY4" fmla="*/ 778813 h 818002"/>
              <a:gd name="connsiteX5" fmla="*/ 8301777 w 9144000"/>
              <a:gd name="connsiteY5" fmla="*/ 224560 h 818002"/>
              <a:gd name="connsiteX6" fmla="*/ 7751949 w 9144000"/>
              <a:gd name="connsiteY6" fmla="*/ 778813 h 818002"/>
              <a:gd name="connsiteX7" fmla="*/ 7755868 w 9144000"/>
              <a:gd name="connsiteY7" fmla="*/ 818002 h 818002"/>
              <a:gd name="connsiteX8" fmla="*/ 0 w 9144000"/>
              <a:gd name="connsiteY8" fmla="*/ 818002 h 8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18002">
                <a:moveTo>
                  <a:pt x="0" y="0"/>
                </a:moveTo>
                <a:lnTo>
                  <a:pt x="9144000" y="0"/>
                </a:lnTo>
                <a:lnTo>
                  <a:pt x="9144000" y="818002"/>
                </a:lnTo>
                <a:lnTo>
                  <a:pt x="8847686" y="818002"/>
                </a:lnTo>
                <a:lnTo>
                  <a:pt x="8851605" y="778813"/>
                </a:lnTo>
                <a:cubicBezTo>
                  <a:pt x="8851605" y="472708"/>
                  <a:pt x="8605439" y="224560"/>
                  <a:pt x="8301777" y="224560"/>
                </a:cubicBezTo>
                <a:cubicBezTo>
                  <a:pt x="7998115" y="224560"/>
                  <a:pt x="7751949" y="472708"/>
                  <a:pt x="7751949" y="778813"/>
                </a:cubicBezTo>
                <a:lnTo>
                  <a:pt x="7755868" y="818002"/>
                </a:lnTo>
                <a:lnTo>
                  <a:pt x="0" y="818002"/>
                </a:lnTo>
                <a:close/>
              </a:path>
            </a:pathLst>
          </a:custGeom>
          <a:solidFill>
            <a:schemeClr val="accent3">
              <a:alpha val="89804"/>
            </a:schemeClr>
          </a:solidFill>
        </p:spPr>
        <p:txBody>
          <a:bodyPr wrap="square">
            <a:noAutofit/>
          </a:bodyPr>
          <a:lstStyle>
            <a:lvl1pPr marL="239994" indent="0">
              <a:buNone/>
              <a:defRPr sz="7200">
                <a:solidFill>
                  <a:schemeClr val="bg1"/>
                </a:solidFill>
                <a:latin typeface="Smudger LET" pitchFamily="2" charset="0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C4CEB-97A1-8F41-C61B-AB97F233D1C8}"/>
              </a:ext>
            </a:extLst>
          </p:cNvPr>
          <p:cNvSpPr txBox="1"/>
          <p:nvPr userDrawn="1"/>
        </p:nvSpPr>
        <p:spPr>
          <a:xfrm>
            <a:off x="6631268" y="6231306"/>
            <a:ext cx="3515360" cy="42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67" b="0" i="0" u="none" strike="noStrike" cap="none" spc="0" normalizeH="0" baseline="0" dirty="0">
                <a:ln>
                  <a:noFill/>
                </a:ln>
                <a:solidFill>
                  <a:srgbClr val="888787"/>
                </a:solidFill>
                <a:effectLst/>
                <a:uFillTx/>
                <a:latin typeface="Smudger LET" pitchFamily="2" charset="0"/>
                <a:ea typeface="Helvetica Neue"/>
                <a:cs typeface="Helvetica Neue"/>
                <a:sym typeface="Helvetica Neue"/>
              </a:rPr>
              <a:t>Wir sind da, wo Menschen uns brauchen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6DFABDA-6B07-5629-61EE-88548630A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6000" y="5443201"/>
            <a:ext cx="825720" cy="11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6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Jugendhilfe 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Person, Frau, Fenster enthält.&#10;&#10;Automatisch generierte Beschreibung">
            <a:extLst>
              <a:ext uri="{FF2B5EF4-FFF2-40B4-BE49-F238E27FC236}">
                <a16:creationId xmlns:a16="http://schemas.microsoft.com/office/drawing/2014/main" id="{B31FD6A0-B346-6ED3-0F51-85D9598E2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28723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50281D-59D6-68F9-43BD-4893D1D2F1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237467"/>
            <a:ext cx="12192000" cy="1620533"/>
            <a:chOff x="-6350" y="3576756"/>
            <a:chExt cx="9144000" cy="1205696"/>
          </a:xfrm>
          <a:effectLst/>
        </p:grpSpPr>
        <p:sp>
          <p:nvSpPr>
            <p:cNvPr id="20" name="Kreis">
              <a:extLst>
                <a:ext uri="{FF2B5EF4-FFF2-40B4-BE49-F238E27FC236}">
                  <a16:creationId xmlns:a16="http://schemas.microsoft.com/office/drawing/2014/main" id="{AA72C70F-9737-4394-0AC9-138311F095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745600" y="3576756"/>
              <a:ext cx="1099655" cy="10996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  <p:sp>
          <p:nvSpPr>
            <p:cNvPr id="21" name="Rechteck">
              <a:extLst>
                <a:ext uri="{FF2B5EF4-FFF2-40B4-BE49-F238E27FC236}">
                  <a16:creationId xmlns:a16="http://schemas.microsoft.com/office/drawing/2014/main" id="{3F685694-79D7-6121-088E-14CBB25B70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6350" y="4165460"/>
              <a:ext cx="9144000" cy="61699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de-DE" sz="1600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9A7AA9-E927-B50E-5A4D-AE01DBA6D0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0" y="4510711"/>
            <a:ext cx="12192000" cy="427341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txBody>
          <a:bodyPr anchor="ctr">
            <a:noAutofit/>
          </a:bodyPr>
          <a:lstStyle>
            <a:lvl1pPr marL="239994" indent="0">
              <a:buNone/>
              <a:defRPr sz="1867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de-DE" dirty="0"/>
              <a:t>Referent / Einrichtung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3FC1C63-586E-49FA-19C6-165C34CBD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0" y="4938054"/>
            <a:ext cx="12192000" cy="1090669"/>
          </a:xfrm>
          <a:custGeom>
            <a:avLst/>
            <a:gdLst>
              <a:gd name="connsiteX0" fmla="*/ 0 w 9144000"/>
              <a:gd name="connsiteY0" fmla="*/ 0 h 818002"/>
              <a:gd name="connsiteX1" fmla="*/ 9144000 w 9144000"/>
              <a:gd name="connsiteY1" fmla="*/ 0 h 818002"/>
              <a:gd name="connsiteX2" fmla="*/ 9144000 w 9144000"/>
              <a:gd name="connsiteY2" fmla="*/ 818002 h 818002"/>
              <a:gd name="connsiteX3" fmla="*/ 8847686 w 9144000"/>
              <a:gd name="connsiteY3" fmla="*/ 818002 h 818002"/>
              <a:gd name="connsiteX4" fmla="*/ 8851605 w 9144000"/>
              <a:gd name="connsiteY4" fmla="*/ 778813 h 818002"/>
              <a:gd name="connsiteX5" fmla="*/ 8301777 w 9144000"/>
              <a:gd name="connsiteY5" fmla="*/ 224560 h 818002"/>
              <a:gd name="connsiteX6" fmla="*/ 7751949 w 9144000"/>
              <a:gd name="connsiteY6" fmla="*/ 778813 h 818002"/>
              <a:gd name="connsiteX7" fmla="*/ 7755868 w 9144000"/>
              <a:gd name="connsiteY7" fmla="*/ 818002 h 818002"/>
              <a:gd name="connsiteX8" fmla="*/ 0 w 9144000"/>
              <a:gd name="connsiteY8" fmla="*/ 818002 h 8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18002">
                <a:moveTo>
                  <a:pt x="0" y="0"/>
                </a:moveTo>
                <a:lnTo>
                  <a:pt x="9144000" y="0"/>
                </a:lnTo>
                <a:lnTo>
                  <a:pt x="9144000" y="818002"/>
                </a:lnTo>
                <a:lnTo>
                  <a:pt x="8847686" y="818002"/>
                </a:lnTo>
                <a:lnTo>
                  <a:pt x="8851605" y="778813"/>
                </a:lnTo>
                <a:cubicBezTo>
                  <a:pt x="8851605" y="472708"/>
                  <a:pt x="8605439" y="224560"/>
                  <a:pt x="8301777" y="224560"/>
                </a:cubicBezTo>
                <a:cubicBezTo>
                  <a:pt x="7998115" y="224560"/>
                  <a:pt x="7751949" y="472708"/>
                  <a:pt x="7751949" y="778813"/>
                </a:cubicBezTo>
                <a:lnTo>
                  <a:pt x="7755868" y="818002"/>
                </a:lnTo>
                <a:lnTo>
                  <a:pt x="0" y="818002"/>
                </a:lnTo>
                <a:close/>
              </a:path>
            </a:pathLst>
          </a:custGeom>
          <a:solidFill>
            <a:schemeClr val="accent4">
              <a:alpha val="89804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239994" indent="0">
              <a:buNone/>
              <a:defRPr sz="7200">
                <a:solidFill>
                  <a:schemeClr val="bg1"/>
                </a:solidFill>
                <a:latin typeface="Smudger LET" pitchFamily="2" charset="0"/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C4CEB-97A1-8F41-C61B-AB97F233D1C8}"/>
              </a:ext>
            </a:extLst>
          </p:cNvPr>
          <p:cNvSpPr txBox="1"/>
          <p:nvPr userDrawn="1"/>
        </p:nvSpPr>
        <p:spPr>
          <a:xfrm>
            <a:off x="6631268" y="6231306"/>
            <a:ext cx="3515360" cy="42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67" b="0" i="0" u="none" strike="noStrike" cap="none" spc="0" normalizeH="0" baseline="0" dirty="0">
                <a:ln>
                  <a:noFill/>
                </a:ln>
                <a:solidFill>
                  <a:srgbClr val="888787"/>
                </a:solidFill>
                <a:effectLst/>
                <a:uFillTx/>
                <a:latin typeface="Smudger LET" pitchFamily="2" charset="0"/>
                <a:ea typeface="Helvetica Neue"/>
                <a:cs typeface="Helvetica Neue"/>
                <a:sym typeface="Helvetica Neue"/>
              </a:rPr>
              <a:t>Wir sind da, wo Menschen uns brauchen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E0C962F-3911-EDEB-156C-6DCD250B35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000" y="5443201"/>
            <a:ext cx="825720" cy="11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0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1AA0592-51F8-4782-B9C6-9F0E6DE0E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6E6CF6-7608-4590-8F68-41A44EA16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B3488D-58EE-46C0-A666-16FE6EDFE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09B75-82AA-4536-B027-91E8A752B371}" type="datetimeFigureOut">
              <a:rPr lang="de-DE" smtClean="0"/>
              <a:t>11.05.2023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E35581-BE15-4C6E-BCD6-5407F9843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03AC5A-3A30-47FC-95B2-E22F3D1CC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CEA75-BA8E-4976-AB03-00BDB81195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51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Relationship Id="rId5" Type="http://schemas.openxmlformats.org/officeDocument/2006/relationships/hyperlink" Target="mailto:patrick.Lahr@evim.de" TargetMode="External"/><Relationship Id="rId4" Type="http://schemas.openxmlformats.org/officeDocument/2006/relationships/hyperlink" Target="mailto:truc-quynh.vo@evim.d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youtu.be/pauOTHGWNB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7EC70F-779F-45A6-84D4-77E8D3DB55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Trucy</a:t>
            </a:r>
            <a:r>
              <a:rPr lang="de-DE" dirty="0"/>
              <a:t> Vo - Teamleitung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BD7B9E-FDD2-4031-A095-61D29D8684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5400" dirty="0" err="1"/>
              <a:t>upstairs</a:t>
            </a:r>
            <a:r>
              <a:rPr lang="de-DE" sz="5400" dirty="0"/>
              <a:t> </a:t>
            </a:r>
            <a:r>
              <a:rPr lang="de-DE" sz="3600" dirty="0"/>
              <a:t>– mobile Anlaufstelle für junge Menschen in Not</a:t>
            </a:r>
          </a:p>
          <a:p>
            <a:r>
              <a:rPr lang="de-DE" sz="2400" dirty="0"/>
              <a:t>ein spendenfinanziertes Angebot</a:t>
            </a:r>
          </a:p>
        </p:txBody>
      </p:sp>
      <p:pic>
        <p:nvPicPr>
          <p:cNvPr id="11" name="Bildplatzhalter 10" descr="Ein Bild, das draußen, Straße, Bus, Lieferwagen enthält.&#10;&#10;Automatisch generierte Beschreibung">
            <a:extLst>
              <a:ext uri="{FF2B5EF4-FFF2-40B4-BE49-F238E27FC236}">
                <a16:creationId xmlns:a16="http://schemas.microsoft.com/office/drawing/2014/main" id="{83660EAE-0820-5265-718E-451005E6CA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>
            <a:fillRect/>
          </a:stretch>
        </p:blipFill>
        <p:spPr>
          <a:xfrm>
            <a:off x="1918220" y="125835"/>
            <a:ext cx="8223795" cy="42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3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CE2B94-822B-4C92-AD3B-343FE265CD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039" y="475861"/>
            <a:ext cx="11380549" cy="5589023"/>
          </a:xfrm>
        </p:spPr>
        <p:txBody>
          <a:bodyPr/>
          <a:lstStyle/>
          <a:p>
            <a:r>
              <a:rPr lang="de-DE" sz="2000" b="1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Anträge junger Wohnungsloser auf Hilfe für junge Volljährige  nach § 41 SGB VIII</a:t>
            </a:r>
            <a:endParaRPr lang="de-DE" sz="2000" dirty="0">
              <a:effectLst/>
              <a:latin typeface="Verdana Pro" panose="020B0604030504040204" pitchFamily="34" charset="0"/>
              <a:ea typeface="Calibri" panose="020F0502020204030204" pitchFamily="34" charset="0"/>
            </a:endParaRPr>
          </a:p>
          <a:p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25 Prozent stellten einen Antrag auf Hilfe für junge Volljährige gemäß § 41 SGB VIII.</a:t>
            </a:r>
          </a:p>
          <a:p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21 Prozent stellten keinen Antrag.</a:t>
            </a:r>
          </a:p>
          <a:p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54 Prozent machten dazu keine Angabe - im Gesamtkontext ist i.d.R. von keiner Antragstellung auszugehen.</a:t>
            </a:r>
          </a:p>
          <a:p>
            <a:endParaRPr lang="de-DE" sz="2000" dirty="0">
              <a:effectLst/>
              <a:latin typeface="Verdana Pro" panose="020B0604030504040204" pitchFamily="34" charset="0"/>
              <a:ea typeface="Calibri" panose="020F0502020204030204" pitchFamily="34" charset="0"/>
            </a:endParaRPr>
          </a:p>
          <a:p>
            <a:r>
              <a:rPr lang="de-DE" sz="2000" b="1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Bewilligung der Anträge auf Leistungen nach § 41 SGB VIII</a:t>
            </a:r>
            <a:endParaRPr lang="de-DE" sz="2000" dirty="0">
              <a:effectLst/>
              <a:latin typeface="Verdana Pro" panose="020B0604030504040204" pitchFamily="34" charset="0"/>
              <a:ea typeface="Calibri" panose="020F0502020204030204" pitchFamily="34" charset="0"/>
            </a:endParaRPr>
          </a:p>
          <a:p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33 Prozent der Anträge wurden bewilligt</a:t>
            </a:r>
          </a:p>
          <a:p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57 Prozent der Anträge wurden abgelehnt und</a:t>
            </a:r>
          </a:p>
          <a:p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7 Prozent der Anträge waren zum Zeitpunkt der Befragung noch nicht entschieden.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0135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1A4349-47EC-662A-6681-B831C4739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2" y="535986"/>
            <a:ext cx="11038839" cy="554624"/>
          </a:xfrm>
        </p:spPr>
        <p:txBody>
          <a:bodyPr/>
          <a:lstStyle/>
          <a:p>
            <a:r>
              <a:rPr lang="de-DE" sz="2800" b="1" dirty="0"/>
              <a:t>Modellbeispiel für </a:t>
            </a:r>
            <a:r>
              <a:rPr lang="de-DE" sz="2800" b="1" dirty="0" err="1"/>
              <a:t>Careleaver</a:t>
            </a:r>
            <a:r>
              <a:rPr lang="de-DE" sz="2800" b="1" dirty="0"/>
              <a:t> und junge Menschen (18-23 Jahre), die Hilfe beantragen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439C84-09D4-9F86-BDF1-139DDBBA8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963" y="1548285"/>
            <a:ext cx="5115454" cy="4483347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>
                <a:latin typeface="Verdana Pro" panose="020B0604030504040204" pitchFamily="34" charset="0"/>
              </a:rPr>
              <a:t>Vollfinanzierung Jugendamt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>
                <a:latin typeface="Verdana Pro" panose="020B0604030504040204" pitchFamily="34" charset="0"/>
              </a:rPr>
              <a:t>RBS (Regelbedarfssatz 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>
                <a:latin typeface="Verdana Pro" panose="020B0604030504040204" pitchFamily="34" charset="0"/>
              </a:rPr>
              <a:t>Wohnbaustein (Miete + NK)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>
                <a:latin typeface="Verdana Pro" panose="020B0604030504040204" pitchFamily="34" charset="0"/>
              </a:rPr>
              <a:t>Verselbstständigung im Trainingsapartment, eigene Wohnung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>
                <a:latin typeface="Verdana Pro" panose="020B0604030504040204" pitchFamily="34" charset="0"/>
              </a:rPr>
              <a:t>Ambulante Betreuung Übergang</a:t>
            </a:r>
          </a:p>
          <a:p>
            <a:endParaRPr lang="de-DE" dirty="0"/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EB746173-AED7-4DDB-7840-FF28C0191075}"/>
              </a:ext>
            </a:extLst>
          </p:cNvPr>
          <p:cNvSpPr txBox="1">
            <a:spLocks/>
          </p:cNvSpPr>
          <p:nvPr/>
        </p:nvSpPr>
        <p:spPr>
          <a:xfrm>
            <a:off x="5710335" y="1548285"/>
            <a:ext cx="5643465" cy="36714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b="1" dirty="0">
                <a:latin typeface="Verdana Pro" panose="020B0604030504040204" pitchFamily="34" charset="0"/>
              </a:rPr>
              <a:t>Mischfinanzierung</a:t>
            </a:r>
          </a:p>
          <a:p>
            <a:r>
              <a:rPr lang="de-DE" sz="2000" dirty="0">
                <a:latin typeface="Verdana Pro" panose="020B0604030504040204" pitchFamily="34" charset="0"/>
              </a:rPr>
              <a:t>Amb. Betreuung/Begleitung (Jugendamt oder Eingliederungshilfe bis 23)</a:t>
            </a:r>
          </a:p>
          <a:p>
            <a:r>
              <a:rPr lang="de-DE" sz="2000" dirty="0">
                <a:latin typeface="Verdana Pro" panose="020B0604030504040204" pitchFamily="34" charset="0"/>
              </a:rPr>
              <a:t>Verselbstständigung im Trainingsapartment, eigene Wohnung</a:t>
            </a:r>
          </a:p>
          <a:p>
            <a:r>
              <a:rPr lang="de-DE" sz="2000" dirty="0">
                <a:latin typeface="Verdana Pro" panose="020B0604030504040204" pitchFamily="34" charset="0"/>
              </a:rPr>
              <a:t>Ambulante Betreuung Übergang</a:t>
            </a:r>
          </a:p>
          <a:p>
            <a:r>
              <a:rPr lang="de-DE" sz="2000" dirty="0">
                <a:latin typeface="Verdana Pro" panose="020B0604030504040204" pitchFamily="34" charset="0"/>
              </a:rPr>
              <a:t>+ existenzsichernde Leistungen (Bafög, Wohngeld, Waisenrente, SGB II, SGB XII)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2000" dirty="0">
              <a:latin typeface="Verdana Pro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2000" dirty="0">
              <a:latin typeface="Verdana Pro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2000" dirty="0">
              <a:latin typeface="Verdana Pro" panose="020B0604030504040204" pitchFamily="34" charset="0"/>
            </a:endParaRPr>
          </a:p>
          <a:p>
            <a:endParaRPr lang="de-DE" sz="2000" dirty="0">
              <a:latin typeface="Verdana Pro" panose="020B0604030504040204" pitchFamily="34" charset="0"/>
            </a:endParaRPr>
          </a:p>
          <a:p>
            <a:endParaRPr lang="de-DE" sz="2000" dirty="0">
              <a:latin typeface="Verdana Pro" panose="020B060403050404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D21EE8B-A7F1-42A8-1D18-C5E6E73261BC}"/>
              </a:ext>
            </a:extLst>
          </p:cNvPr>
          <p:cNvSpPr txBox="1"/>
          <p:nvPr/>
        </p:nvSpPr>
        <p:spPr>
          <a:xfrm>
            <a:off x="314962" y="5214257"/>
            <a:ext cx="3006302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Vorteil: </a:t>
            </a:r>
            <a:r>
              <a:rPr lang="de-DE" dirty="0">
                <a:solidFill>
                  <a:schemeClr val="tx2"/>
                </a:solidFill>
              </a:rPr>
              <a:t>alles in einer Hand</a:t>
            </a:r>
          </a:p>
          <a:p>
            <a:r>
              <a:rPr lang="de-DE" b="1" dirty="0">
                <a:solidFill>
                  <a:schemeClr val="tx2"/>
                </a:solidFill>
              </a:rPr>
              <a:t>Nachteil: </a:t>
            </a:r>
            <a:r>
              <a:rPr lang="de-DE" dirty="0">
                <a:solidFill>
                  <a:schemeClr val="tx2"/>
                </a:solidFill>
              </a:rPr>
              <a:t>Abhängigkeit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C0BF007-4779-1553-2183-3C5555185F76}"/>
              </a:ext>
            </a:extLst>
          </p:cNvPr>
          <p:cNvSpPr txBox="1"/>
          <p:nvPr/>
        </p:nvSpPr>
        <p:spPr>
          <a:xfrm>
            <a:off x="6187363" y="5219700"/>
            <a:ext cx="4689407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Vorteil: </a:t>
            </a:r>
            <a:r>
              <a:rPr lang="de-DE" dirty="0">
                <a:solidFill>
                  <a:schemeClr val="tx2"/>
                </a:solidFill>
              </a:rPr>
              <a:t>wenn JH wegfällt, Existenz gesichert</a:t>
            </a:r>
          </a:p>
          <a:p>
            <a:r>
              <a:rPr lang="de-DE" b="1" dirty="0">
                <a:solidFill>
                  <a:schemeClr val="tx2"/>
                </a:solidFill>
              </a:rPr>
              <a:t>Nachteil: </a:t>
            </a:r>
            <a:r>
              <a:rPr lang="de-DE" dirty="0">
                <a:solidFill>
                  <a:schemeClr val="tx2"/>
                </a:solidFill>
              </a:rPr>
              <a:t>erfordert viel Eigenverantwortung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6D65D65-D0AE-92BE-1400-756199361C25}"/>
              </a:ext>
            </a:extLst>
          </p:cNvPr>
          <p:cNvSpPr txBox="1"/>
          <p:nvPr/>
        </p:nvSpPr>
        <p:spPr>
          <a:xfrm>
            <a:off x="3827883" y="5954687"/>
            <a:ext cx="6181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(Gesetzliche Betreuung </a:t>
            </a:r>
            <a:r>
              <a:rPr lang="de-DE" sz="2000" dirty="0">
                <a:solidFill>
                  <a:schemeClr val="tx2"/>
                </a:solidFill>
              </a:rPr>
              <a:t>nötig</a:t>
            </a:r>
            <a:r>
              <a:rPr lang="de-DE" dirty="0">
                <a:solidFill>
                  <a:schemeClr val="tx2"/>
                </a:solidFill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3644754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E5345-7D26-A65A-51F5-B54248EC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Rückblick auf die bisherige KJSG-Umsetzung: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499395-B126-64CD-EB83-FB685A1144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962" y="1107296"/>
            <a:ext cx="10403839" cy="510689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Die Reform zum KJSG ist ein großer Meilenstein für die Kinder- &amp; Jugendhilfe</a:t>
            </a:r>
          </a:p>
          <a:p>
            <a:pPr marL="530352" lvl="1" indent="0">
              <a:buNone/>
            </a:pPr>
            <a:r>
              <a:rPr lang="de-DE" sz="2000" i="1" dirty="0"/>
              <a:t>-&gt; Es hat zu einigen Verbesserungen geführt</a:t>
            </a:r>
          </a:p>
          <a:p>
            <a:r>
              <a:rPr lang="de-DE" sz="2000" dirty="0" err="1"/>
              <a:t>Leaving</a:t>
            </a:r>
            <a:r>
              <a:rPr lang="de-DE" sz="2000" dirty="0"/>
              <a:t> Care ist oft ein längerer Prozess und braucht eine gute Vorbereitung, Überleitung und auch Nachbereitung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Care </a:t>
            </a:r>
            <a:r>
              <a:rPr lang="de-DE" sz="2000" dirty="0" err="1"/>
              <a:t>Leaver</a:t>
            </a:r>
            <a:r>
              <a:rPr lang="de-DE" sz="2000" dirty="0"/>
              <a:t> befindet sich häufig in einer erneuten Übergangsphase, sie brauchen (trotzdem nochmal) Unterstützung</a:t>
            </a:r>
          </a:p>
          <a:p>
            <a:r>
              <a:rPr lang="de-DE" sz="2000" dirty="0"/>
              <a:t>Loslaufen und gemeinsam erproben, die Umsetzung lässt an viele Stellen doch zu wünschen übrig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Auch die Behörden wissen nicht immer, was zu tun ist… Ein bisschen Nachsicht und auch das Finden einer gemeinsamen Lösung hilft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Wer ist schon mit 18. erwachsen?</a:t>
            </a:r>
          </a:p>
          <a:p>
            <a:r>
              <a:rPr lang="de-DE" sz="2000" dirty="0"/>
              <a:t>Oft können wir nur begleiten, Erziehung ist irgendwann auch vorbei</a:t>
            </a:r>
          </a:p>
          <a:p>
            <a:r>
              <a:rPr lang="de-DE" sz="2000" dirty="0"/>
              <a:t>Netzwerkt - man lernt nie aus, es gibt viele verschiedene Experten und viel Wissen und Erfahrung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243920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043D8-0723-464E-AE66-5959EB1F4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Kontaktdaten</a:t>
            </a:r>
          </a:p>
        </p:txBody>
      </p:sp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D93DEEAF-DC15-4E47-95E4-0AC81468395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0201" y="1760529"/>
            <a:ext cx="1541852" cy="1920000"/>
          </a:xfrm>
        </p:spPr>
      </p:pic>
      <p:pic>
        <p:nvPicPr>
          <p:cNvPr id="20" name="Bildplatzhalter 19">
            <a:extLst>
              <a:ext uri="{FF2B5EF4-FFF2-40B4-BE49-F238E27FC236}">
                <a16:creationId xmlns:a16="http://schemas.microsoft.com/office/drawing/2014/main" id="{C83545F2-65D7-4D47-ACA8-77F68927828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6362" y="1767390"/>
            <a:ext cx="1570348" cy="1920000"/>
          </a:xfr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5F80FC1-D5F3-4B4A-A2A7-6CD073FE8E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98980" y="3853543"/>
            <a:ext cx="2239347" cy="9110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err="1"/>
              <a:t>Trucy</a:t>
            </a:r>
            <a:r>
              <a:rPr lang="de-DE" dirty="0"/>
              <a:t> Vo </a:t>
            </a:r>
            <a:br>
              <a:rPr lang="de-DE" dirty="0"/>
            </a:br>
            <a:r>
              <a:rPr lang="de-DE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truc-quynh.vo@evim.de</a:t>
            </a:r>
            <a:br>
              <a:rPr lang="de-DE" dirty="0"/>
            </a:br>
            <a:r>
              <a:rPr lang="de-DE" dirty="0"/>
              <a:t>Nachname: Vo</a:t>
            </a:r>
            <a:br>
              <a:rPr lang="de-DE" dirty="0"/>
            </a:br>
            <a:r>
              <a:rPr lang="de-DE" dirty="0"/>
              <a:t>Pronomen: sie/ihr</a:t>
            </a:r>
            <a:br>
              <a:rPr lang="de-DE" dirty="0"/>
            </a:b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96FFC9A-FBFD-47FB-AFCD-56854D6035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05233" y="4764639"/>
            <a:ext cx="2051049" cy="2488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EVIM Jugendhilfe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04E5E93-9D1B-4656-BC90-63B0AA2A22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Teamleitung </a:t>
            </a:r>
            <a:r>
              <a:rPr lang="de-DE" dirty="0" err="1"/>
              <a:t>upstairs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5BEDC63-BD14-4CDB-9EF1-34082811FCE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91536" y="3853543"/>
            <a:ext cx="2051049" cy="49452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dirty="0"/>
              <a:t>Patrick Lahr</a:t>
            </a:r>
            <a:br>
              <a:rPr lang="de-DE" dirty="0"/>
            </a:br>
            <a:r>
              <a:rPr lang="de-DE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patrick.Lahr@evim.de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1AAFE91-05FB-4F0E-93E4-F16BFA8B1F3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91536" y="4764638"/>
            <a:ext cx="2051049" cy="2488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EVIM Jugendhilfe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5292A5F-CC1B-4B56-92FB-43818B3AAC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91537" y="4510392"/>
            <a:ext cx="2504257" cy="2542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Regionalleitung Wiesbaden</a:t>
            </a:r>
          </a:p>
        </p:txBody>
      </p:sp>
    </p:spTree>
    <p:extLst>
      <p:ext uri="{BB962C8B-B14F-4D97-AF65-F5344CB8AC3E}">
        <p14:creationId xmlns:p14="http://schemas.microsoft.com/office/powerpoint/2010/main" val="44614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CE2B94-822B-4C92-AD3B-343FE265CD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952" y="1496290"/>
            <a:ext cx="10665230" cy="4463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latin typeface="Verdana Pro" panose="020B0604030504040204" pitchFamily="34" charset="0"/>
              </a:rPr>
              <a:t>2001 nahm sich </a:t>
            </a:r>
            <a:r>
              <a:rPr lang="de-DE" sz="2000" dirty="0" err="1">
                <a:latin typeface="Verdana Pro" panose="020B0604030504040204" pitchFamily="34" charset="0"/>
              </a:rPr>
              <a:t>upstairs</a:t>
            </a:r>
            <a:r>
              <a:rPr lang="de-DE" sz="2000" dirty="0">
                <a:latin typeface="Verdana Pro" panose="020B0604030504040204" pitchFamily="34" charset="0"/>
              </a:rPr>
              <a:t> einem Thema an, das in Wiesbaden wohl nicht zu existieren schien</a:t>
            </a:r>
          </a:p>
          <a:p>
            <a:pPr marL="0" indent="0">
              <a:buNone/>
            </a:pPr>
            <a:endParaRPr lang="de-DE" sz="2000" dirty="0">
              <a:latin typeface="Verdana Pro" panose="020B0604030504040204" pitchFamily="34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rgbClr val="000000"/>
                </a:solidFill>
                <a:latin typeface="Verdana Pro" panose="020B0604030504040204" pitchFamily="34" charset="0"/>
              </a:rPr>
              <a:t>Es braucht ein n</a:t>
            </a:r>
            <a:r>
              <a:rPr lang="de-DE" sz="2000" b="0" i="0" u="none" strike="noStrike" dirty="0">
                <a:solidFill>
                  <a:srgbClr val="000000"/>
                </a:solidFill>
                <a:effectLst/>
                <a:latin typeface="Verdana Pro" panose="020B0604030504040204" pitchFamily="34" charset="0"/>
              </a:rPr>
              <a:t>iederschwelliges Angebot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b="0" i="0" u="none" strike="noStrike" dirty="0">
                <a:solidFill>
                  <a:srgbClr val="000000"/>
                </a:solidFill>
                <a:effectLst/>
                <a:latin typeface="Verdana Pro" panose="020B0604030504040204" pitchFamily="34" charset="0"/>
              </a:rPr>
              <a:t>3 Grundregeln:</a:t>
            </a:r>
          </a:p>
          <a:p>
            <a:pPr lvl="1" fontAlgn="base">
              <a:spcBef>
                <a:spcPts val="0"/>
              </a:spcBef>
            </a:pPr>
            <a:r>
              <a:rPr lang="de-DE" sz="2000" b="0" i="0" u="none" strike="noStrike" dirty="0">
                <a:solidFill>
                  <a:srgbClr val="000000"/>
                </a:solidFill>
                <a:effectLst/>
                <a:latin typeface="Verdana Pro" panose="020B0604030504040204" pitchFamily="34" charset="0"/>
              </a:rPr>
              <a:t>keine Gewalt</a:t>
            </a:r>
          </a:p>
          <a:p>
            <a:pPr lvl="1" fontAlgn="base">
              <a:spcBef>
                <a:spcPts val="0"/>
              </a:spcBef>
            </a:pPr>
            <a:r>
              <a:rPr lang="de-DE" sz="2000" b="0" i="0" u="none" strike="noStrike" dirty="0">
                <a:solidFill>
                  <a:srgbClr val="000000"/>
                </a:solidFill>
                <a:effectLst/>
                <a:latin typeface="Verdana Pro" panose="020B0604030504040204" pitchFamily="34" charset="0"/>
              </a:rPr>
              <a:t>keine Drogen</a:t>
            </a:r>
          </a:p>
          <a:p>
            <a:pPr lvl="1" fontAlgn="base">
              <a:spcBef>
                <a:spcPts val="0"/>
              </a:spcBef>
            </a:pPr>
            <a:r>
              <a:rPr lang="de-DE" sz="2000" b="0" i="0" u="none" strike="noStrike" dirty="0">
                <a:solidFill>
                  <a:srgbClr val="000000"/>
                </a:solidFill>
                <a:effectLst/>
                <a:latin typeface="Verdana Pro" panose="020B0604030504040204" pitchFamily="34" charset="0"/>
              </a:rPr>
              <a:t>keine Waffen</a:t>
            </a:r>
          </a:p>
          <a:p>
            <a:pPr lvl="1" fontAlgn="base">
              <a:spcBef>
                <a:spcPts val="0"/>
              </a:spcBef>
            </a:pPr>
            <a:endParaRPr lang="de-DE" sz="2000" b="0" i="0" u="none" strike="noStrike" dirty="0">
              <a:solidFill>
                <a:srgbClr val="000000"/>
              </a:solidFill>
              <a:effectLst/>
              <a:latin typeface="Verdana Pro" panose="020B060403050404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b="0" i="0" u="none" strike="noStrike" dirty="0">
                <a:solidFill>
                  <a:srgbClr val="000000"/>
                </a:solidFill>
                <a:effectLst/>
                <a:latin typeface="Verdana Pro" panose="020B0604030504040204" pitchFamily="34" charset="0"/>
              </a:rPr>
              <a:t>Offenheit und absolute Toleranz ist notwendig, damit die Jugendlichen bereit sind, Kontakt mit der Anlaufstelle aufzunehmen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2000" b="0" i="0" u="none" strike="noStrike" dirty="0">
              <a:solidFill>
                <a:srgbClr val="000000"/>
              </a:solidFill>
              <a:effectLst/>
              <a:latin typeface="Verdana Pro" panose="020B060403050404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b="0" i="0" u="none" strike="noStrike" dirty="0">
                <a:solidFill>
                  <a:srgbClr val="000000"/>
                </a:solidFill>
                <a:effectLst/>
                <a:latin typeface="Verdana Pro" panose="020B0604030504040204" pitchFamily="34" charset="0"/>
              </a:rPr>
              <a:t>Ziel: Wiedereingliederung ins reguläre Hilfesystem und in die Gesellschaft</a:t>
            </a:r>
          </a:p>
          <a:p>
            <a:pPr marL="0" indent="0">
              <a:buNone/>
            </a:pPr>
            <a:endParaRPr lang="de-DE" sz="2400" dirty="0">
              <a:latin typeface="+mn-lt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400" dirty="0">
              <a:latin typeface="+mn-lt"/>
              <a:sym typeface="Wingdings" panose="05000000000000000000" pitchFamily="2" charset="2"/>
            </a:endParaRPr>
          </a:p>
          <a:p>
            <a:endParaRPr lang="de-DE" sz="2400" dirty="0">
              <a:latin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6BD6665-CF75-750B-3A55-74830E70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356252"/>
            <a:ext cx="11504099" cy="610235"/>
          </a:xfrm>
        </p:spPr>
        <p:txBody>
          <a:bodyPr/>
          <a:lstStyle/>
          <a:p>
            <a:r>
              <a:rPr lang="de-DE" sz="3200" b="1" dirty="0">
                <a:latin typeface="Verdana Pro" panose="020B0604030504040204" pitchFamily="34" charset="0"/>
              </a:rPr>
              <a:t>Es gibt keine Straßenkinder in Wiesbaden…</a:t>
            </a:r>
          </a:p>
        </p:txBody>
      </p:sp>
    </p:spTree>
    <p:extLst>
      <p:ext uri="{BB962C8B-B14F-4D97-AF65-F5344CB8AC3E}">
        <p14:creationId xmlns:p14="http://schemas.microsoft.com/office/powerpoint/2010/main" val="1440345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A4EB7A-C5E7-632D-8873-7E35E0C24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latin typeface="Verdana Pro" panose="020B0604030504040204" pitchFamily="34" charset="0"/>
              </a:rPr>
              <a:t>Wo ist </a:t>
            </a:r>
            <a:r>
              <a:rPr lang="de-DE" sz="2800" b="1" dirty="0" err="1">
                <a:latin typeface="Verdana Pro" panose="020B0604030504040204" pitchFamily="34" charset="0"/>
              </a:rPr>
              <a:t>upstairs</a:t>
            </a:r>
            <a:r>
              <a:rPr lang="de-DE" sz="2800" b="1" dirty="0">
                <a:latin typeface="Verdana Pro" panose="020B0604030504040204" pitchFamily="34" charset="0"/>
              </a:rPr>
              <a:t> zu finden?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14D201-CD5B-3C00-D3C5-214133F77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962" y="1107296"/>
            <a:ext cx="6484672" cy="4924337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2748CE05-5351-462B-BE07-CB646217D8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986" b="4986"/>
          <a:stretch>
            <a:fillRect/>
          </a:stretch>
        </p:blipFill>
        <p:spPr>
          <a:xfrm>
            <a:off x="7190509" y="240484"/>
            <a:ext cx="4350389" cy="2614733"/>
          </a:xfrm>
          <a:prstGeom prst="rect">
            <a:avLst/>
          </a:prstGeom>
        </p:spPr>
      </p:pic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7E88A41C-BBB3-D8D0-0CB0-C8A90ED4B4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5444" r="5444"/>
          <a:stretch>
            <a:fillRect/>
          </a:stretch>
        </p:blipFill>
        <p:spPr>
          <a:xfrm>
            <a:off x="7190509" y="3145127"/>
            <a:ext cx="4350389" cy="274742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CF4016-2CEB-99C1-D0D3-4544530E5D31}"/>
              </a:ext>
            </a:extLst>
          </p:cNvPr>
          <p:cNvSpPr txBox="1"/>
          <p:nvPr/>
        </p:nvSpPr>
        <p:spPr>
          <a:xfrm>
            <a:off x="621142" y="1226389"/>
            <a:ext cx="61784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latin typeface="Verdana Pro" panose="020B0604030504040204" pitchFamily="34" charset="0"/>
              </a:rPr>
              <a:t>Spendenfinanzierte Anlaufstelle für junge Menschen in Not</a:t>
            </a:r>
          </a:p>
          <a:p>
            <a:pPr marL="0" indent="0">
              <a:buNone/>
            </a:pPr>
            <a:endParaRPr lang="de-DE" sz="2000" dirty="0">
              <a:latin typeface="Verdana Pro" panose="020B0604030504040204" pitchFamily="34" charset="0"/>
            </a:endParaRPr>
          </a:p>
          <a:p>
            <a:pPr marL="0" indent="0">
              <a:buNone/>
            </a:pPr>
            <a:endParaRPr lang="de-DE" sz="2000" dirty="0">
              <a:latin typeface="Verdana Pro" panose="020B0604030504040204" pitchFamily="34" charset="0"/>
            </a:endParaRPr>
          </a:p>
          <a:p>
            <a:r>
              <a:rPr lang="de-DE" sz="2000" dirty="0">
                <a:latin typeface="Verdana Pro" panose="020B0604030504040204" pitchFamily="34" charset="0"/>
              </a:rPr>
              <a:t>Unser buntes Wohnmobil</a:t>
            </a:r>
          </a:p>
          <a:p>
            <a:r>
              <a:rPr lang="de-DE" sz="2000" u="sng" dirty="0">
                <a:latin typeface="Verdana Pro" panose="020B0604030504040204" pitchFamily="34" charset="0"/>
              </a:rPr>
              <a:t>Standort :</a:t>
            </a:r>
          </a:p>
          <a:p>
            <a:r>
              <a:rPr lang="de-DE" sz="2000" dirty="0">
                <a:latin typeface="Verdana Pro" panose="020B0604030504040204" pitchFamily="34" charset="0"/>
              </a:rPr>
              <a:t>Gegenüber vom Wiesbadener Hauptbahnhof</a:t>
            </a:r>
          </a:p>
          <a:p>
            <a:r>
              <a:rPr lang="de-DE" sz="2000" dirty="0">
                <a:latin typeface="Verdana Pro" panose="020B0604030504040204" pitchFamily="34" charset="0"/>
              </a:rPr>
              <a:t>an der Reisinger Anlage, die Friedrich-Ebert-Allee entlang</a:t>
            </a:r>
          </a:p>
          <a:p>
            <a:endParaRPr lang="de-DE" sz="2000" dirty="0">
              <a:latin typeface="Verdana Pro" panose="020B0604030504040204" pitchFamily="34" charset="0"/>
            </a:endParaRPr>
          </a:p>
          <a:p>
            <a:pPr marL="0" indent="0">
              <a:buNone/>
            </a:pPr>
            <a:endParaRPr lang="de-DE" sz="2000" dirty="0">
              <a:latin typeface="Verdana Pro" panose="020B0604030504040204" pitchFamily="34" charset="0"/>
            </a:endParaRPr>
          </a:p>
          <a:p>
            <a:pPr marL="0" indent="0">
              <a:buNone/>
            </a:pPr>
            <a:r>
              <a:rPr lang="de-DE" sz="2000" dirty="0" err="1">
                <a:latin typeface="Verdana Pro" panose="020B0604030504040204" pitchFamily="34" charset="0"/>
                <a:hlinkClick r:id="rId4"/>
              </a:rPr>
              <a:t>Upstairs</a:t>
            </a:r>
            <a:r>
              <a:rPr lang="de-DE" sz="2000" dirty="0">
                <a:latin typeface="Verdana Pro" panose="020B0604030504040204" pitchFamily="34" charset="0"/>
                <a:hlinkClick r:id="rId4"/>
              </a:rPr>
              <a:t> – die Anlaufstelle für junge Menschen in Not in Wiesbaden, https://youtu.be/pauOTHGWNBg</a:t>
            </a:r>
            <a:r>
              <a:rPr lang="de-DE" sz="2000" dirty="0">
                <a:latin typeface="Verdana Pro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8996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D05CAC-9940-630E-6991-E687634EB8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Junge Menschen bis 23 Jahren</a:t>
            </a:r>
          </a:p>
          <a:p>
            <a:endParaRPr lang="de-DE" dirty="0"/>
          </a:p>
          <a:p>
            <a:r>
              <a:rPr lang="de-DE" dirty="0"/>
              <a:t>kleine Sorgen und Ängste</a:t>
            </a:r>
          </a:p>
          <a:p>
            <a:r>
              <a:rPr lang="de-DE" dirty="0"/>
              <a:t>Große Aufgabenpakete und Schicksalsschläge</a:t>
            </a:r>
          </a:p>
          <a:p>
            <a:endParaRPr lang="de-DE" dirty="0"/>
          </a:p>
          <a:p>
            <a:r>
              <a:rPr lang="de-DE" dirty="0"/>
              <a:t>Oft multidimensionale Problemlagen</a:t>
            </a:r>
          </a:p>
          <a:p>
            <a:endParaRPr lang="de-DE" dirty="0"/>
          </a:p>
          <a:p>
            <a:r>
              <a:rPr lang="de-DE" dirty="0"/>
              <a:t>„Ich hab eigentlich gar keinen Bock auf Sozialarbeiter“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85FF6-7E89-EC39-C388-6877D151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latin typeface="Verdana Pro" panose="020B0604030504040204" pitchFamily="34" charset="0"/>
              </a:rPr>
              <a:t>Adressant*</a:t>
            </a:r>
            <a:r>
              <a:rPr lang="de-DE" sz="2800" b="1" dirty="0" err="1">
                <a:latin typeface="Verdana Pro" panose="020B0604030504040204" pitchFamily="34" charset="0"/>
              </a:rPr>
              <a:t>tinnen</a:t>
            </a:r>
            <a:endParaRPr lang="de-DE" sz="2800" b="1" dirty="0">
              <a:latin typeface="Verdana Pro" panose="020B0604030504040204" pitchFamily="34" charset="0"/>
            </a:endParaRP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1B4C1130-1686-1F3D-E09F-9987229AB2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r="21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3536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D05CAC-9940-630E-6991-E687634EB8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962" y="496615"/>
            <a:ext cx="7323431" cy="5492706"/>
          </a:xfrm>
        </p:spPr>
        <p:txBody>
          <a:bodyPr>
            <a:normAutofit/>
          </a:bodyPr>
          <a:lstStyle/>
          <a:p>
            <a:r>
              <a:rPr lang="de-DE" dirty="0"/>
              <a:t>Ich hab Hunger</a:t>
            </a:r>
          </a:p>
          <a:p>
            <a:r>
              <a:rPr lang="de-DE" dirty="0"/>
              <a:t>Ich weiß nicht, wo ich heute Nacht schlafen kann</a:t>
            </a:r>
          </a:p>
          <a:p>
            <a:r>
              <a:rPr lang="de-DE" dirty="0"/>
              <a:t>Ich hab kein Geld</a:t>
            </a:r>
          </a:p>
          <a:p>
            <a:r>
              <a:rPr lang="de-DE" dirty="0"/>
              <a:t>Ich hab meine Wohnung verloren</a:t>
            </a:r>
          </a:p>
          <a:p>
            <a:r>
              <a:rPr lang="de-DE" dirty="0"/>
              <a:t>Ich habe Schulden</a:t>
            </a:r>
          </a:p>
          <a:p>
            <a:r>
              <a:rPr lang="de-DE" dirty="0"/>
              <a:t>Ich bin überfordert</a:t>
            </a:r>
          </a:p>
          <a:p>
            <a:endParaRPr lang="de-DE" dirty="0"/>
          </a:p>
          <a:p>
            <a:r>
              <a:rPr lang="de-DE" dirty="0"/>
              <a:t>Wohnungslos = Schlafmöglichkeit ohne </a:t>
            </a:r>
          </a:p>
          <a:p>
            <a:pPr marL="0" indent="0">
              <a:buNone/>
            </a:pPr>
            <a:r>
              <a:rPr lang="de-DE" dirty="0"/>
              <a:t>eigenen Mietvertrag (Sofahopping)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Obdachlos = ganz ohne Obdach </a:t>
            </a:r>
          </a:p>
          <a:p>
            <a:endParaRPr lang="de-DE" dirty="0"/>
          </a:p>
        </p:txBody>
      </p:sp>
      <p:pic>
        <p:nvPicPr>
          <p:cNvPr id="11" name="Bildplatzhalter 10" descr="Ein Bild, das Person, Schwarzweiß, Menschliches Gesicht, Softdrink enthält.&#10;&#10;Automatisch generierte Beschreibung">
            <a:extLst>
              <a:ext uri="{FF2B5EF4-FFF2-40B4-BE49-F238E27FC236}">
                <a16:creationId xmlns:a16="http://schemas.microsoft.com/office/drawing/2014/main" id="{056E3974-89A6-88A5-E13D-3C1A87ADDB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r="21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717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Menschliches Gesicht, Person, Lächeln, Kleidung enthält.&#10;&#10;Automatisch generierte Beschreibung">
            <a:extLst>
              <a:ext uri="{FF2B5EF4-FFF2-40B4-BE49-F238E27FC236}">
                <a16:creationId xmlns:a16="http://schemas.microsoft.com/office/drawing/2014/main" id="{64013636-525E-6BCA-7D4A-9409211156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2210"/>
          <a:stretch>
            <a:fillRect/>
          </a:stretch>
        </p:blipFill>
        <p:spPr>
          <a:xfrm>
            <a:off x="7158630" y="966487"/>
            <a:ext cx="3725520" cy="3697289"/>
          </a:xfrm>
        </p:spPr>
      </p:pic>
      <p:pic>
        <p:nvPicPr>
          <p:cNvPr id="28" name="Bildplatzhalter 27" descr="Ein Bild, das Kleidung, Schuhwerk, draußen, Baum enthält.&#10;&#10;Automatisch generierte Beschreibung">
            <a:extLst>
              <a:ext uri="{FF2B5EF4-FFF2-40B4-BE49-F238E27FC236}">
                <a16:creationId xmlns:a16="http://schemas.microsoft.com/office/drawing/2014/main" id="{FDD785D3-7B7F-CDAA-3D5A-1A04195104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r="5972"/>
          <a:stretch>
            <a:fillRect/>
          </a:stretch>
        </p:blipFill>
        <p:spPr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0D33F4FA-B3E1-CDD2-7F7F-4A350597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latin typeface="Verdana Pro" panose="020B0604030504040204" pitchFamily="34" charset="0"/>
              </a:rPr>
              <a:t>Das Team von </a:t>
            </a:r>
            <a:r>
              <a:rPr lang="de-DE" sz="2800" b="1" dirty="0" err="1">
                <a:latin typeface="Verdana Pro" panose="020B0604030504040204" pitchFamily="34" charset="0"/>
              </a:rPr>
              <a:t>upstairs</a:t>
            </a:r>
            <a:endParaRPr lang="de-DE" sz="2800" b="1" dirty="0">
              <a:latin typeface="Verdana Pro" panose="020B0604030504040204" pitchFamily="34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17A345B-1347-990E-6C1D-5A0CC2A13E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963" y="1107296"/>
            <a:ext cx="5993558" cy="4924337"/>
          </a:xfrm>
        </p:spPr>
        <p:txBody>
          <a:bodyPr>
            <a:normAutofit lnSpcReduction="10000"/>
          </a:bodyPr>
          <a:lstStyle/>
          <a:p>
            <a:r>
              <a:rPr lang="de-DE" sz="2000" dirty="0">
                <a:latin typeface="Verdana Pro" panose="020B0604030504040204" pitchFamily="34" charset="0"/>
              </a:rPr>
              <a:t>4 Mitarbeiterinnen </a:t>
            </a:r>
          </a:p>
          <a:p>
            <a:pPr lvl="1"/>
            <a:r>
              <a:rPr lang="de-DE" sz="2000" dirty="0">
                <a:latin typeface="Verdana Pro" panose="020B0604030504040204" pitchFamily="34" charset="0"/>
              </a:rPr>
              <a:t>2 Sozialarbeiterinnen</a:t>
            </a:r>
          </a:p>
          <a:p>
            <a:pPr lvl="1"/>
            <a:r>
              <a:rPr lang="de-DE" sz="2000" dirty="0">
                <a:latin typeface="Verdana Pro" panose="020B0604030504040204" pitchFamily="34" charset="0"/>
              </a:rPr>
              <a:t>1 staatl. anerkannte Erzieherin</a:t>
            </a:r>
          </a:p>
          <a:p>
            <a:pPr lvl="1"/>
            <a:r>
              <a:rPr lang="de-DE" sz="2000" dirty="0">
                <a:latin typeface="Verdana Pro" panose="020B0604030504040204" pitchFamily="34" charset="0"/>
              </a:rPr>
              <a:t>1 pädagogische Aushilfskraft</a:t>
            </a:r>
          </a:p>
          <a:p>
            <a:pPr lvl="1"/>
            <a:endParaRPr lang="de-DE" sz="2000" dirty="0">
              <a:latin typeface="Verdana Pro" panose="020B0604030504040204" pitchFamily="34" charset="0"/>
            </a:endParaRPr>
          </a:p>
          <a:p>
            <a:r>
              <a:rPr lang="de-DE" sz="2000" dirty="0">
                <a:latin typeface="Verdana Pro" panose="020B0604030504040204" pitchFamily="34" charset="0"/>
              </a:rPr>
              <a:t>4x die Woche sind wir vor Ort</a:t>
            </a:r>
          </a:p>
          <a:p>
            <a:r>
              <a:rPr lang="de-DE" sz="2000" dirty="0">
                <a:latin typeface="Verdana Pro" panose="020B0604030504040204" pitchFamily="34" charset="0"/>
              </a:rPr>
              <a:t>Wir sind durch die Telefon-Hotline 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FF0000"/>
                </a:solidFill>
                <a:latin typeface="Verdana Pro" panose="020B0604030504040204" pitchFamily="34" charset="0"/>
              </a:rPr>
              <a:t>0800-1013030</a:t>
            </a:r>
            <a:r>
              <a:rPr lang="de-DE" sz="2000" dirty="0">
                <a:latin typeface="Verdana Pro" panose="020B0604030504040204" pitchFamily="34" charset="0"/>
              </a:rPr>
              <a:t> 24/7 365 Tage erreichbar</a:t>
            </a:r>
          </a:p>
          <a:p>
            <a:pPr marL="0" indent="0">
              <a:buNone/>
            </a:pPr>
            <a:endParaRPr lang="de-DE" sz="2000" dirty="0">
              <a:latin typeface="Verdana Pro" panose="020B0604030504040204" pitchFamily="34" charset="0"/>
            </a:endParaRPr>
          </a:p>
          <a:p>
            <a:r>
              <a:rPr lang="de-DE" sz="2000" dirty="0">
                <a:latin typeface="Verdana Pro" panose="020B0604030504040204" pitchFamily="34" charset="0"/>
              </a:rPr>
              <a:t>Wir sind in Wiesbaden und im Rhein-Main-Gebiet gut vernetzt und habe tolle Kooperationspartner*innen</a:t>
            </a:r>
          </a:p>
          <a:p>
            <a:r>
              <a:rPr lang="de-DE" sz="2000" dirty="0">
                <a:latin typeface="Verdana Pro" panose="020B0604030504040204" pitchFamily="34" charset="0"/>
              </a:rPr>
              <a:t>Wir nehmen regelmäßig an Fortbildungen teil, um auf dem aktuellen Stand zu sein</a:t>
            </a:r>
          </a:p>
          <a:p>
            <a:pPr marL="0" indent="0">
              <a:buNone/>
            </a:pPr>
            <a:endParaRPr lang="de-DE" sz="2000" dirty="0">
              <a:latin typeface="Verdana Pro" panose="020B0604030504040204" pitchFamily="34" charset="0"/>
            </a:endParaRPr>
          </a:p>
          <a:p>
            <a:endParaRPr lang="de-DE" dirty="0">
              <a:latin typeface="Verdana Pro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11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4BBAEAC-3854-46CB-9E2F-D82BB024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356252"/>
            <a:ext cx="11550536" cy="610235"/>
          </a:xfrm>
        </p:spPr>
        <p:txBody>
          <a:bodyPr/>
          <a:lstStyle/>
          <a:p>
            <a:r>
              <a:rPr lang="de-DE" sz="2800" b="1" dirty="0"/>
              <a:t>Unsere Arbeit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CE2B94-822B-4C92-AD3B-343FE265CD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039" y="1140547"/>
            <a:ext cx="11550536" cy="49243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e-DE" sz="2400" i="1" dirty="0">
                <a:latin typeface="Verdana Pro" panose="020B0604030504040204" pitchFamily="34" charset="0"/>
              </a:rPr>
              <a:t>„Wo kommst Du her und wo willst du hin?“</a:t>
            </a:r>
          </a:p>
          <a:p>
            <a:endParaRPr lang="de-DE" sz="2000" dirty="0">
              <a:latin typeface="Verdana Pro" panose="020B0604030504040204" pitchFamily="34" charset="0"/>
            </a:endParaRPr>
          </a:p>
          <a:p>
            <a:r>
              <a:rPr lang="de-DE" sz="2000" dirty="0">
                <a:latin typeface="Verdana Pro" panose="020B0604030504040204" pitchFamily="34" charset="0"/>
              </a:rPr>
              <a:t>Wir haben immer ein offenes Ohr für Menschen im Alter von 14-23 Jahren – keiner wird einfach weggeschickt</a:t>
            </a:r>
          </a:p>
          <a:p>
            <a:r>
              <a:rPr lang="de-DE" sz="2000" dirty="0">
                <a:latin typeface="Verdana Pro" panose="020B0604030504040204" pitchFamily="34" charset="0"/>
              </a:rPr>
              <a:t>Der junge Mensch ist immer unser Auftraggeber</a:t>
            </a:r>
          </a:p>
          <a:p>
            <a:r>
              <a:rPr lang="de-DE" sz="2000" dirty="0">
                <a:latin typeface="Verdana Pro" panose="020B0604030504040204" pitchFamily="34" charset="0"/>
              </a:rPr>
              <a:t>beständige Beziehung an</a:t>
            </a:r>
          </a:p>
          <a:p>
            <a:r>
              <a:rPr lang="de-DE" sz="2000" dirty="0">
                <a:latin typeface="Verdana Pro" panose="020B0604030504040204" pitchFamily="34" charset="0"/>
              </a:rPr>
              <a:t>Wir arbeiten ausschließlich spendenfinanziert, unbürokratisch, anonym und bedarfsorientiert </a:t>
            </a:r>
          </a:p>
          <a:p>
            <a:r>
              <a:rPr lang="de-DE" sz="2000" dirty="0"/>
              <a:t>Versorgung mit dem für den individuellen Bedarf erforderlichen Dingen (z.B. Lebensmittel, Essensgutscheine, Fahrkarten, Kleidung)</a:t>
            </a:r>
          </a:p>
          <a:p>
            <a:r>
              <a:rPr lang="de-DE" sz="2000" dirty="0"/>
              <a:t>Je nach Auslastung Übernachtung möglich </a:t>
            </a:r>
          </a:p>
          <a:p>
            <a:r>
              <a:rPr lang="de-DE" sz="2000" dirty="0"/>
              <a:t>Beratung und Begleitung niedrigschwellig mit einer Komm-Struktur</a:t>
            </a:r>
          </a:p>
          <a:p>
            <a:r>
              <a:rPr lang="de-DE" sz="2000" dirty="0"/>
              <a:t>Wir stellen unsere Arbeit in verschiedenen Settings vor (Schulen, FH/Uni, Erzieherschulen, Konfirmanden, Arbeitskreise </a:t>
            </a:r>
            <a:r>
              <a:rPr lang="de-DE" sz="2000" dirty="0" err="1"/>
              <a:t>uvm</a:t>
            </a:r>
            <a:r>
              <a:rPr lang="de-DE" sz="2000" dirty="0"/>
              <a:t>.)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6987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4BBAEAC-3854-46CB-9E2F-D82BB024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356252"/>
            <a:ext cx="11550536" cy="610235"/>
          </a:xfrm>
        </p:spPr>
        <p:txBody>
          <a:bodyPr/>
          <a:lstStyle/>
          <a:p>
            <a:r>
              <a:rPr lang="de-DE" sz="2800" b="1" dirty="0" err="1"/>
              <a:t>upstairs</a:t>
            </a:r>
            <a:r>
              <a:rPr lang="de-DE" sz="2800" b="1" dirty="0"/>
              <a:t> in Zahlen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CE2B94-822B-4C92-AD3B-343FE265CD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039" y="1140547"/>
            <a:ext cx="6603275" cy="51016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000" dirty="0"/>
              <a:t>Nutzer*innenzahlen</a:t>
            </a:r>
          </a:p>
          <a:p>
            <a:pPr marL="0" indent="0">
              <a:buNone/>
            </a:pPr>
            <a:r>
              <a:rPr lang="de-DE" sz="2000" dirty="0"/>
              <a:t>2019: 92</a:t>
            </a:r>
          </a:p>
          <a:p>
            <a:pPr marL="0" indent="0">
              <a:buNone/>
            </a:pPr>
            <a:r>
              <a:rPr lang="de-DE" sz="2000" dirty="0"/>
              <a:t>2020:112</a:t>
            </a:r>
          </a:p>
          <a:p>
            <a:pPr marL="0" indent="0">
              <a:buNone/>
            </a:pPr>
            <a:r>
              <a:rPr lang="de-DE" sz="2000" dirty="0"/>
              <a:t>2021: 208</a:t>
            </a:r>
          </a:p>
          <a:p>
            <a:pPr marL="0" indent="0">
              <a:buNone/>
            </a:pPr>
            <a:r>
              <a:rPr lang="de-DE" sz="2000" dirty="0"/>
              <a:t>2022: 120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Anonymität bedeutet in der Arbeit bei </a:t>
            </a:r>
            <a:r>
              <a:rPr lang="de-DE" sz="2000" dirty="0" err="1"/>
              <a:t>upstairs</a:t>
            </a:r>
            <a:r>
              <a:rPr lang="de-DE" sz="2000" dirty="0"/>
              <a:t> auch, dass wir in verschiedenen Bereichen von hohen Dunkelziffern ausgehen, diese jedoch nicht repräsentativ erheben können.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Bisher konnten keine konkreten Daten zu </a:t>
            </a:r>
            <a:r>
              <a:rPr lang="de-DE" sz="2000" dirty="0" err="1"/>
              <a:t>Careleavern</a:t>
            </a:r>
            <a:r>
              <a:rPr lang="de-DE" sz="2000" dirty="0"/>
              <a:t> (ehemals Betreuten aus stationärer Unterbringung und Pflegefamilien) erhoben werden.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0DDF386C-C512-4993-A8F7-CFEB84C50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2145886"/>
              </p:ext>
            </p:extLst>
          </p:nvPr>
        </p:nvGraphicFramePr>
        <p:xfrm>
          <a:off x="6824394" y="822365"/>
          <a:ext cx="5046181" cy="4458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757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4BBAEAC-3854-46CB-9E2F-D82BB024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356252"/>
            <a:ext cx="11550536" cy="996687"/>
          </a:xfrm>
        </p:spPr>
        <p:txBody>
          <a:bodyPr/>
          <a:lstStyle/>
          <a:p>
            <a:r>
              <a:rPr lang="de-DE" sz="2800" b="1" dirty="0"/>
              <a:t>Befragung junger Wohnungslosen in Wiesbaden Mai -September 2021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CE2B94-822B-4C92-AD3B-343FE265CD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039" y="1455576"/>
            <a:ext cx="11380549" cy="50461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Mitarbeitende von ZORA, </a:t>
            </a:r>
            <a:r>
              <a:rPr lang="de-DE" sz="2000" dirty="0" err="1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Upstairs</a:t>
            </a:r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 und dem Übergangswohnheim führten von Mai bis September 2021 eine Befragung von insgesamt 24 jungen Wohnungslosen durch. Die Ergebnisse wurden von allen als repräsentativ eingestuft</a:t>
            </a:r>
          </a:p>
          <a:p>
            <a:pPr marL="0" indent="0">
              <a:buNone/>
            </a:pPr>
            <a:endParaRPr lang="de-DE" sz="2000" dirty="0">
              <a:latin typeface="Verdana Pro" panose="020B0604030504040204" pitchFamily="34" charset="0"/>
            </a:endParaRPr>
          </a:p>
          <a:p>
            <a:pPr marL="0" indent="0">
              <a:buNone/>
            </a:pPr>
            <a:r>
              <a:rPr lang="de-DE" sz="2400" u="sng" dirty="0">
                <a:latin typeface="Verdana Pro" panose="020B0604030504040204" pitchFamily="34" charset="0"/>
              </a:rPr>
              <a:t>Relevante Ergebnisse:</a:t>
            </a:r>
          </a:p>
          <a:p>
            <a:pPr marL="0" indent="0">
              <a:buNone/>
            </a:pPr>
            <a:r>
              <a:rPr lang="de-DE" sz="2000" b="1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Junge Wohnungslose aus stationärer Hilfe SGB VIII</a:t>
            </a:r>
            <a:endParaRPr lang="de-DE" sz="2000" dirty="0">
              <a:effectLst/>
              <a:latin typeface="Verdana Pro" panose="020B0604030504040204" pitchFamily="34" charset="0"/>
              <a:ea typeface="Calibri" panose="020F0502020204030204" pitchFamily="34" charset="0"/>
            </a:endParaRPr>
          </a:p>
          <a:p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62 Prozent der jungen Wohnungslosen in Wiesbaden waren zuvor stationär gemäß SGB VIII untergebracht </a:t>
            </a:r>
          </a:p>
          <a:p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§ 33 Vollzeitpflege 21 Prozent  </a:t>
            </a:r>
          </a:p>
          <a:p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§ 34 Heimerziehung, sonstige betreute Wohnform 37 Prozent </a:t>
            </a:r>
          </a:p>
          <a:p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§ 19 Gemeinsame Wohnformen für Mütter/Väter und Kinder 4 Prozent </a:t>
            </a:r>
          </a:p>
          <a:p>
            <a:pPr marL="0" indent="0">
              <a:buNone/>
            </a:pPr>
            <a:endParaRPr lang="de-DE" sz="2000" dirty="0">
              <a:latin typeface="Verdana Pro" panose="020B0604030504040204" pitchFamily="34" charset="0"/>
            </a:endParaRPr>
          </a:p>
          <a:p>
            <a:pPr marL="0" indent="0">
              <a:buNone/>
            </a:pPr>
            <a:r>
              <a:rPr lang="de-DE" sz="2000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53 Prozent der Befragten aus stationärer Hilfe gemäß SGB VIII hatten vor der Eintritt der Wohnungslosigkeit ihren Wohnsitz nicht in Wiesbaden.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0093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VI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1F38"/>
      </a:accent1>
      <a:accent2>
        <a:srgbClr val="F18700"/>
      </a:accent2>
      <a:accent3>
        <a:srgbClr val="006EB6"/>
      </a:accent3>
      <a:accent4>
        <a:srgbClr val="1FA038"/>
      </a:accent4>
      <a:accent5>
        <a:srgbClr val="AFCA0A"/>
      </a:accent5>
      <a:accent6>
        <a:srgbClr val="92929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rlage EVIM PPT Layout - 2022.potx  -  Schreibgeschützt" id="{3B2FD072-EFF2-44D9-9B4A-5DD6EF58336E}" vid="{D47E9D50-C0D2-4ADD-9628-DD2B59F5DF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EVIM PPT Layout - 2022</Template>
  <TotalTime>0</TotalTime>
  <Words>913</Words>
  <Application>Microsoft Office PowerPoint</Application>
  <PresentationFormat>Breitbild</PresentationFormat>
  <Paragraphs>139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Verdana Pro</vt:lpstr>
      <vt:lpstr>Smudger LET</vt:lpstr>
      <vt:lpstr>Arial</vt:lpstr>
      <vt:lpstr>Verdana</vt:lpstr>
      <vt:lpstr>Wingdings</vt:lpstr>
      <vt:lpstr>Verdana Pro Light</vt:lpstr>
      <vt:lpstr>Calibri</vt:lpstr>
      <vt:lpstr>Office</vt:lpstr>
      <vt:lpstr>PowerPoint-Präsentation</vt:lpstr>
      <vt:lpstr>Es gibt keine Straßenkinder in Wiesbaden…</vt:lpstr>
      <vt:lpstr>Wo ist upstairs zu finden?</vt:lpstr>
      <vt:lpstr>Adressant*tinnen</vt:lpstr>
      <vt:lpstr>PowerPoint-Präsentation</vt:lpstr>
      <vt:lpstr>Das Team von upstairs</vt:lpstr>
      <vt:lpstr>Unsere Arbeit</vt:lpstr>
      <vt:lpstr>upstairs in Zahlen</vt:lpstr>
      <vt:lpstr>Befragung junger Wohnungslosen in Wiesbaden Mai -September 2021</vt:lpstr>
      <vt:lpstr>PowerPoint-Präsentation</vt:lpstr>
      <vt:lpstr>Modellbeispiel für Careleaver und junge Menschen (18-23 Jahre), die Hilfe beantragen</vt:lpstr>
      <vt:lpstr>Rückblick auf die bisherige KJSG-Umsetzung:</vt:lpstr>
      <vt:lpstr>Kontaktdaten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Vo, Truc-Quynh (Jugendhilfe)</dc:creator>
  <cp:lastModifiedBy>Vo, Truc-Quynh (Jugendhilfe)</cp:lastModifiedBy>
  <cp:revision>11</cp:revision>
  <dcterms:created xsi:type="dcterms:W3CDTF">2023-05-07T20:04:17Z</dcterms:created>
  <dcterms:modified xsi:type="dcterms:W3CDTF">2023-05-11T13:32:38Z</dcterms:modified>
</cp:coreProperties>
</file>