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8"/>
  </p:notesMasterIdLst>
  <p:sldIdLst>
    <p:sldId id="278" r:id="rId2"/>
    <p:sldId id="279" r:id="rId3"/>
    <p:sldId id="300" r:id="rId4"/>
    <p:sldId id="269" r:id="rId5"/>
    <p:sldId id="281" r:id="rId6"/>
    <p:sldId id="280" r:id="rId7"/>
    <p:sldId id="284" r:id="rId8"/>
    <p:sldId id="288" r:id="rId9"/>
    <p:sldId id="290" r:id="rId10"/>
    <p:sldId id="298" r:id="rId11"/>
    <p:sldId id="299" r:id="rId12"/>
    <p:sldId id="282" r:id="rId13"/>
    <p:sldId id="283" r:id="rId14"/>
    <p:sldId id="271" r:id="rId15"/>
    <p:sldId id="262" r:id="rId16"/>
    <p:sldId id="277" r:id="rId17"/>
  </p:sldIdLst>
  <p:sldSz cx="12192000" cy="6858000"/>
  <p:notesSz cx="6858000" cy="9144000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63" d="100"/>
          <a:sy n="63" d="100"/>
        </p:scale>
        <p:origin x="84" y="5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>
            <a:extLst>
              <a:ext uri="{FF2B5EF4-FFF2-40B4-BE49-F238E27FC236}">
                <a16:creationId xmlns:a16="http://schemas.microsoft.com/office/drawing/2014/main" id="{2E3B0E4A-B380-CB57-2EF1-A63090F032B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775954FF-B88E-C67D-46CC-B458CDC96A95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FEAF461-5B4B-DA4F-BCA6-5A616328A218}" type="datetimeFigureOut">
              <a:rPr lang="de-DE"/>
              <a:pPr>
                <a:defRPr/>
              </a:pPr>
              <a:t>10.05.2023</a:t>
            </a:fld>
            <a:endParaRPr lang="de-DE"/>
          </a:p>
        </p:txBody>
      </p:sp>
      <p:sp>
        <p:nvSpPr>
          <p:cNvPr id="4" name="Folienbildplatzhalter 3">
            <a:extLst>
              <a:ext uri="{FF2B5EF4-FFF2-40B4-BE49-F238E27FC236}">
                <a16:creationId xmlns:a16="http://schemas.microsoft.com/office/drawing/2014/main" id="{6C6B2507-ED9D-EFDA-B2CB-C109057F7286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e-DE" noProof="0"/>
          </a:p>
        </p:txBody>
      </p:sp>
      <p:sp>
        <p:nvSpPr>
          <p:cNvPr id="5" name="Notizenplatzhalter 4">
            <a:extLst>
              <a:ext uri="{FF2B5EF4-FFF2-40B4-BE49-F238E27FC236}">
                <a16:creationId xmlns:a16="http://schemas.microsoft.com/office/drawing/2014/main" id="{E624707A-760A-F2C7-BD2A-BFA76C4CE52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461BC0E1-82EA-42AE-B045-A5E03FC73B5C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97BE5659-CF2B-FFCC-E8FA-0B874D2BB64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B1D23D9C-60C0-9D4E-BACF-A879BA27DD69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ADAEFFA-7FBD-90CB-835D-AD668432D1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9B2539-6E4E-BC42-9708-B4D821BCA41D}" type="datetime1">
              <a:rPr lang="de-DE"/>
              <a:pPr>
                <a:defRPr/>
              </a:pPr>
              <a:t>10.05.2023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830018D-65E7-5947-B9E5-4E1807E683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Careleaver e.V.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FF2290B-D94C-BF6B-7669-E7569E830C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7D7EB1-4944-2845-86B1-BC5F649C26BB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8590015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CF28001-208D-F4CF-5CA0-3D5BEC20DD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74B63D-374A-BF4A-9BFC-A45EAEF33BB8}" type="datetime1">
              <a:rPr lang="de-DE"/>
              <a:pPr>
                <a:defRPr/>
              </a:pPr>
              <a:t>10.05.2023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898BDC2-48E2-FD38-2A6C-26A8F91A9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Careleaver e.V.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F049C0E-72DC-6BB0-EABA-720D680ED9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56E941-8672-A447-96BE-29772E601952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6265971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08821A1-23E9-0CA1-5E12-1D92D50831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F17731-C448-2644-9F46-14C9C371D29F}" type="datetime1">
              <a:rPr lang="de-DE"/>
              <a:pPr>
                <a:defRPr/>
              </a:pPr>
              <a:t>10.05.2023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C40C8AA-1C7F-253D-86CE-5B428A3DFB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Careleaver e.V.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429F682-0DCC-4A98-36BE-A89FCBBCB9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3F2151-5E02-F643-A169-FD7FFF168F19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464316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34A21A6-D9B6-0DA0-4CB5-8F2B546101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07C93D-7B4A-A843-8BDD-495D9FA5A3B3}" type="datetime1">
              <a:rPr lang="de-DE"/>
              <a:pPr>
                <a:defRPr/>
              </a:pPr>
              <a:t>10.05.2023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562C59C-5221-3E27-8748-7B4EBCCC4C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Careleaver e.V.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106EF79-3E58-45D7-93C5-A19C63FBCB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032081-37F7-4649-8804-78E12B0CAA09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8499625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3F73364-8814-6AB0-F64A-51A770859E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5D91DC-13AC-0944-966E-6645136AA639}" type="datetime1">
              <a:rPr lang="de-DE"/>
              <a:pPr>
                <a:defRPr/>
              </a:pPr>
              <a:t>10.05.2023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897EE7D-3EDA-D1D9-630F-4D806FDE00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Careleaver e.V.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2749274-6F87-173D-0C95-7158334A90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3751F1-9AED-AE4F-8719-6F611AFEEFB8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5592061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B787AE0F-80A1-E37C-F3F5-DFE412FA48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A03021-B2DB-A243-9A20-1CCB315DDB99}" type="datetime1">
              <a:rPr lang="de-DE"/>
              <a:pPr>
                <a:defRPr/>
              </a:pPr>
              <a:t>10.05.2023</a:t>
            </a:fld>
            <a:endParaRPr 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A9574443-0CC3-4526-432D-D73C10A4FC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Careleaver e.V.</a:t>
            </a:r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AA1E3351-2C60-E921-F994-21D4DF4623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B9536C-46CF-8E45-A33B-26699357F456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1234403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7D2A9B3A-ED97-0062-9E6E-EDBDD63BE7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841F18-FF51-D547-9959-A1FABC4691B9}" type="datetime1">
              <a:rPr lang="de-DE"/>
              <a:pPr>
                <a:defRPr/>
              </a:pPr>
              <a:t>10.05.2023</a:t>
            </a:fld>
            <a:endParaRPr lang="de-DE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C491B178-81B8-830E-F779-96A250DA28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Careleaver e.V.</a:t>
            </a:r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BB03EBBF-04E3-EC24-648E-D12A56271E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2E1C93-6802-1942-B5B1-3A10A5569F47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8592187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5B0F3403-B2AE-94F5-998B-7AF24E216F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942F3D-16EA-7749-A53D-555DA2CF31FE}" type="datetime1">
              <a:rPr lang="de-DE"/>
              <a:pPr>
                <a:defRPr/>
              </a:pPr>
              <a:t>10.05.2023</a:t>
            </a:fld>
            <a:endParaRPr lang="de-DE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8094EC03-C3B5-AA2F-9DA6-B9DBCE815B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Careleaver e.V.</a:t>
            </a:r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9CEBA770-242C-105D-6A11-631FF967EF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65800E-AA5D-A343-8E20-B2214A3757D0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2929549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7FACAD87-D021-A71A-B99C-D4D50CFD67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657620-0F20-D445-BCC9-92553F1A44A6}" type="datetime1">
              <a:rPr lang="de-DE"/>
              <a:pPr>
                <a:defRPr/>
              </a:pPr>
              <a:t>10.05.2023</a:t>
            </a:fld>
            <a:endParaRPr lang="de-DE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5C60E019-4ADB-F182-A17F-1E8D8388A3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Careleaver e.V.</a:t>
            </a:r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55AA5358-9164-4FF9-8CDF-EB177B3E6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F2A162-BFBB-B745-9D54-C4AEF2D6FF87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7601701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0CD78579-56E8-029D-7994-54096D5760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D31477-F5FC-6544-BA36-FC36FF4E036E}" type="datetime1">
              <a:rPr lang="de-DE"/>
              <a:pPr>
                <a:defRPr/>
              </a:pPr>
              <a:t>10.05.2023</a:t>
            </a:fld>
            <a:endParaRPr 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699DCE4D-C624-BB0F-1940-82CCF658BC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Careleaver e.V.</a:t>
            </a:r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AC1DD0F5-2C77-6CFE-14DA-5B637C726C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3F3968-BB94-F141-B14D-C5DC82C0A9AB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8474880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AF83335E-4574-5C8F-627D-4619A10095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61B0AC-2E91-3C4E-AFAD-DC60CD501B4D}" type="datetime1">
              <a:rPr lang="de-DE"/>
              <a:pPr>
                <a:defRPr/>
              </a:pPr>
              <a:t>10.05.2023</a:t>
            </a:fld>
            <a:endParaRPr 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20A8363B-67B5-AEC7-1C19-5785F2C7EA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Careleaver e.V.</a:t>
            </a:r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9AE838BE-2366-67DA-1DC2-E1A27D3C73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A397CB-D7DA-B74A-B5DA-4374C3738FC7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2002850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elplatzhalter 1">
            <a:extLst>
              <a:ext uri="{FF2B5EF4-FFF2-40B4-BE49-F238E27FC236}">
                <a16:creationId xmlns:a16="http://schemas.microsoft.com/office/drawing/2014/main" id="{0E9522EC-F57F-A91B-0C6D-D70F344A8EE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Mastertitelformat bearbeiten</a:t>
            </a:r>
          </a:p>
        </p:txBody>
      </p:sp>
      <p:sp>
        <p:nvSpPr>
          <p:cNvPr id="1027" name="Textplatzhalter 2">
            <a:extLst>
              <a:ext uri="{FF2B5EF4-FFF2-40B4-BE49-F238E27FC236}">
                <a16:creationId xmlns:a16="http://schemas.microsoft.com/office/drawing/2014/main" id="{C68D4410-2269-EDCA-5EF6-FDA9B8F1036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Mastertextformat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E7A4CB-3FF3-0D67-1993-B4C778AD5CC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3A6505C-564A-3D47-AB4F-45A7F538ECD5}" type="datetime1">
              <a:rPr lang="de-DE"/>
              <a:pPr>
                <a:defRPr/>
              </a:pPr>
              <a:t>10.05.2023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47853B2-C063-8688-0359-AFAECC61629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de-DE"/>
              <a:t>Careleaver e.V.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10B466-C936-1F6E-4DDC-72F0511A9AC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8EE66104-D35A-AA4E-A0BA-BB2580D0E4B6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el 1">
            <a:extLst>
              <a:ext uri="{FF2B5EF4-FFF2-40B4-BE49-F238E27FC236}">
                <a16:creationId xmlns:a16="http://schemas.microsoft.com/office/drawing/2014/main" id="{52156746-05BF-AE51-5623-399151B15B0E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524000" y="1516063"/>
            <a:ext cx="9144000" cy="2076450"/>
          </a:xfrm>
        </p:spPr>
        <p:txBody>
          <a:bodyPr/>
          <a:lstStyle/>
          <a:p>
            <a:pPr eaLnBrk="1" hangingPunct="1">
              <a:lnSpc>
                <a:spcPct val="100000"/>
              </a:lnSpc>
            </a:pPr>
            <a:r>
              <a:rPr lang="de-DE" altLang="de-DE" b="1">
                <a:solidFill>
                  <a:srgbClr val="5E1B4C"/>
                </a:solidFill>
                <a:ea typeface="Microsoft YaHei" panose="020B0503020204020204" pitchFamily="34" charset="-122"/>
                <a:cs typeface="Arial" panose="020B0604020202020204" pitchFamily="34" charset="0"/>
              </a:rPr>
              <a:t>Careleaver e.V. </a:t>
            </a:r>
            <a:br>
              <a:rPr lang="de-DE" altLang="de-DE" sz="1800">
                <a:ea typeface="Microsoft YaHei" panose="020B0503020204020204" pitchFamily="34" charset="-122"/>
                <a:cs typeface="Arial" panose="020B0604020202020204" pitchFamily="34" charset="0"/>
              </a:rPr>
            </a:br>
            <a:r>
              <a:rPr lang="de-DE" altLang="de-DE" sz="2800">
                <a:ea typeface="Microsoft YaHei" panose="020B0503020204020204" pitchFamily="34" charset="-122"/>
                <a:cs typeface="Arial" panose="020B0604020202020204" pitchFamily="34" charset="0"/>
              </a:rPr>
              <a:t>Von Careleavern für Careleaver </a:t>
            </a:r>
            <a:br>
              <a:rPr lang="de-DE" altLang="de-DE">
                <a:ea typeface="Microsoft YaHei" panose="020B0503020204020204" pitchFamily="34" charset="-122"/>
                <a:cs typeface="Arial" panose="020B0604020202020204" pitchFamily="34" charset="0"/>
              </a:rPr>
            </a:br>
            <a:r>
              <a:rPr lang="de-DE" altLang="de-DE" sz="2400">
                <a:ea typeface="Microsoft YaHei" panose="020B0503020204020204" pitchFamily="34" charset="-122"/>
                <a:cs typeface="Arial" panose="020B0604020202020204" pitchFamily="34" charset="0"/>
              </a:rPr>
              <a:t>Das Netzwerk für junge Menschen aus der Jugendhilfe </a:t>
            </a:r>
            <a:endParaRPr lang="de-DE" altLang="de-DE">
              <a:ea typeface="Microsoft YaHei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3075" name="Untertitel 2">
            <a:extLst>
              <a:ext uri="{FF2B5EF4-FFF2-40B4-BE49-F238E27FC236}">
                <a16:creationId xmlns:a16="http://schemas.microsoft.com/office/drawing/2014/main" id="{E154E62C-D858-D236-5F7C-EF7A31FAAAD3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524000" y="4102100"/>
            <a:ext cx="9144000" cy="1247775"/>
          </a:xfrm>
        </p:spPr>
        <p:txBody>
          <a:bodyPr/>
          <a:lstStyle/>
          <a:p>
            <a:r>
              <a:rPr lang="de-DE" altLang="de-DE"/>
              <a:t>SGB VIII § 41 – Austausch zu Erfahrungen der bisherigen Praxis</a:t>
            </a:r>
          </a:p>
          <a:p>
            <a:endParaRPr lang="de-DE" altLang="de-DE"/>
          </a:p>
          <a:p>
            <a:r>
              <a:rPr lang="de-DE" altLang="de-DE"/>
              <a:t>EREV Forum 43-2023 10. Mai 2023 in Soest</a:t>
            </a:r>
          </a:p>
        </p:txBody>
      </p:sp>
      <p:pic>
        <p:nvPicPr>
          <p:cNvPr id="3076" name="Grafik 8">
            <a:extLst>
              <a:ext uri="{FF2B5EF4-FFF2-40B4-BE49-F238E27FC236}">
                <a16:creationId xmlns:a16="http://schemas.microsoft.com/office/drawing/2014/main" id="{E66A77D4-7379-EE99-93CB-8802AA119E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04275" y="5349875"/>
            <a:ext cx="3001963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extfeld 9">
            <a:extLst>
              <a:ext uri="{FF2B5EF4-FFF2-40B4-BE49-F238E27FC236}">
                <a16:creationId xmlns:a16="http://schemas.microsoft.com/office/drawing/2014/main" id="{9D461E6C-373E-A63D-624D-F5C4A59F43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227763"/>
            <a:ext cx="12192000" cy="630237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de-DE" altLang="de-DE" sz="1800"/>
          </a:p>
        </p:txBody>
      </p:sp>
      <p:sp>
        <p:nvSpPr>
          <p:cNvPr id="18434" name="Inhaltsplatzhalter 2">
            <a:extLst>
              <a:ext uri="{FF2B5EF4-FFF2-40B4-BE49-F238E27FC236}">
                <a16:creationId xmlns:a16="http://schemas.microsoft.com/office/drawing/2014/main" id="{04EA74E8-2116-EC68-42ED-D031CDF78C30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Arial" panose="020B0604020202020204" pitchFamily="34" charset="0"/>
              <a:buNone/>
              <a:defRPr/>
            </a:pPr>
            <a:r>
              <a:rPr lang="de-DE" altLang="de-DE" dirty="0"/>
              <a:t>Beispiele für Themen von Beteiligung laut 16. Jugendbericht (2020)</a:t>
            </a:r>
          </a:p>
          <a:p>
            <a:pPr marL="0" indent="0" eaLnBrk="1" hangingPunct="1">
              <a:buFont typeface="Arial" panose="020B0604020202020204" pitchFamily="34" charset="0"/>
              <a:buNone/>
              <a:defRPr/>
            </a:pPr>
            <a:endParaRPr lang="de-DE" altLang="de-DE" dirty="0"/>
          </a:p>
          <a:p>
            <a:pPr eaLnBrk="1" hangingPunct="1">
              <a:buFont typeface="Wingdings" pitchFamily="2" charset="2"/>
              <a:buChar char="§"/>
              <a:defRPr/>
            </a:pPr>
            <a:r>
              <a:rPr lang="de-DE" altLang="de-DE" dirty="0"/>
              <a:t>Regeln zum Handygebrauch</a:t>
            </a:r>
          </a:p>
          <a:p>
            <a:pPr eaLnBrk="1" hangingPunct="1">
              <a:buFont typeface="Wingdings" pitchFamily="2" charset="2"/>
              <a:buChar char="§"/>
              <a:defRPr/>
            </a:pPr>
            <a:r>
              <a:rPr lang="de-DE" altLang="de-DE" dirty="0"/>
              <a:t>Ruhezeiten</a:t>
            </a:r>
          </a:p>
          <a:p>
            <a:pPr eaLnBrk="1" hangingPunct="1">
              <a:buFont typeface="Wingdings" pitchFamily="2" charset="2"/>
              <a:buChar char="§"/>
              <a:defRPr/>
            </a:pPr>
            <a:r>
              <a:rPr lang="de-DE" altLang="de-DE" dirty="0"/>
              <a:t>Umgang mit Alkohol und Zigaretten</a:t>
            </a:r>
          </a:p>
          <a:p>
            <a:pPr eaLnBrk="1" hangingPunct="1">
              <a:buFont typeface="Wingdings" pitchFamily="2" charset="2"/>
              <a:buChar char="§"/>
              <a:defRPr/>
            </a:pPr>
            <a:r>
              <a:rPr lang="de-DE" altLang="de-DE" dirty="0"/>
              <a:t>Umgang mit Briefgeheimnis</a:t>
            </a:r>
          </a:p>
          <a:p>
            <a:pPr eaLnBrk="1" hangingPunct="1">
              <a:buFont typeface="Wingdings" pitchFamily="2" charset="2"/>
              <a:buChar char="§"/>
              <a:defRPr/>
            </a:pPr>
            <a:r>
              <a:rPr lang="de-DE" altLang="de-DE" dirty="0"/>
              <a:t>Auszahlung und Höhe des Taschengeldes</a:t>
            </a:r>
          </a:p>
          <a:p>
            <a:pPr eaLnBrk="1" hangingPunct="1">
              <a:buFont typeface="Wingdings" pitchFamily="2" charset="2"/>
              <a:buChar char="§"/>
              <a:defRPr/>
            </a:pPr>
            <a:r>
              <a:rPr lang="de-DE" altLang="de-DE" dirty="0"/>
              <a:t>Essens- und Freizeitpläne</a:t>
            </a:r>
          </a:p>
          <a:p>
            <a:pPr marL="0" indent="0" eaLnBrk="1" hangingPunct="1">
              <a:buFont typeface="Arial" panose="020B0604020202020204" pitchFamily="34" charset="0"/>
              <a:buNone/>
              <a:defRPr/>
            </a:pPr>
            <a:endParaRPr lang="de-DE" altLang="de-DE" dirty="0"/>
          </a:p>
        </p:txBody>
      </p:sp>
      <p:sp>
        <p:nvSpPr>
          <p:cNvPr id="19459" name="Fußzeilenplatzhalter 3">
            <a:extLst>
              <a:ext uri="{FF2B5EF4-FFF2-40B4-BE49-F238E27FC236}">
                <a16:creationId xmlns:a16="http://schemas.microsoft.com/office/drawing/2014/main" id="{59410003-BBCC-40D6-123E-2000877BE90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de-DE" altLang="de-DE" sz="1200"/>
              <a:t>Careleaver e. V.</a:t>
            </a:r>
          </a:p>
        </p:txBody>
      </p:sp>
      <p:sp>
        <p:nvSpPr>
          <p:cNvPr id="19460" name="Foliennummernplatzhalter 4">
            <a:extLst>
              <a:ext uri="{FF2B5EF4-FFF2-40B4-BE49-F238E27FC236}">
                <a16:creationId xmlns:a16="http://schemas.microsoft.com/office/drawing/2014/main" id="{94ECBAD7-357A-3F90-132A-AF45024E278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fld id="{0E467629-4240-6544-9446-CD773613AC66}" type="slidenum">
              <a:rPr lang="de-DE" altLang="de-DE" sz="1200" smtClean="0"/>
              <a:pPr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10</a:t>
            </a:fld>
            <a:endParaRPr lang="de-DE" altLang="de-DE" sz="1200"/>
          </a:p>
        </p:txBody>
      </p:sp>
      <p:sp>
        <p:nvSpPr>
          <p:cNvPr id="19461" name="Titel 1">
            <a:extLst>
              <a:ext uri="{FF2B5EF4-FFF2-40B4-BE49-F238E27FC236}">
                <a16:creationId xmlns:a16="http://schemas.microsoft.com/office/drawing/2014/main" id="{75A7E798-2FB8-A7EF-1A06-BB38E3DBA3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60638" y="409575"/>
            <a:ext cx="68580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4400" b="1" dirty="0">
                <a:latin typeface="Calibri Light" panose="020F0302020204030204" pitchFamily="34" charset="0"/>
              </a:rPr>
              <a:t>Stationäre Jugendhilfe als ‚Unterschätzter Raum‘</a:t>
            </a:r>
          </a:p>
        </p:txBody>
      </p:sp>
      <p:pic>
        <p:nvPicPr>
          <p:cNvPr id="19462" name="Grafik 7">
            <a:extLst>
              <a:ext uri="{FF2B5EF4-FFF2-40B4-BE49-F238E27FC236}">
                <a16:creationId xmlns:a16="http://schemas.microsoft.com/office/drawing/2014/main" id="{E44FCE7A-C81A-C71D-072B-475B62BFDB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574675"/>
            <a:ext cx="1587500" cy="62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283150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extfeld 9">
            <a:extLst>
              <a:ext uri="{FF2B5EF4-FFF2-40B4-BE49-F238E27FC236}">
                <a16:creationId xmlns:a16="http://schemas.microsoft.com/office/drawing/2014/main" id="{9D461E6C-373E-A63D-624D-F5C4A59F43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227763"/>
            <a:ext cx="12192000" cy="630237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de-DE" altLang="de-DE" sz="1800"/>
          </a:p>
        </p:txBody>
      </p:sp>
      <p:sp>
        <p:nvSpPr>
          <p:cNvPr id="18434" name="Inhaltsplatzhalter 2">
            <a:extLst>
              <a:ext uri="{FF2B5EF4-FFF2-40B4-BE49-F238E27FC236}">
                <a16:creationId xmlns:a16="http://schemas.microsoft.com/office/drawing/2014/main" id="{04EA74E8-2116-EC68-42ED-D031CDF78C3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38200" y="1825624"/>
            <a:ext cx="10515600" cy="4530725"/>
          </a:xfrm>
        </p:spPr>
        <p:txBody>
          <a:bodyPr/>
          <a:lstStyle/>
          <a:p>
            <a:pPr eaLnBrk="1" hangingPunct="1">
              <a:buFont typeface="Wingdings" pitchFamily="2" charset="2"/>
              <a:buChar char="§"/>
              <a:defRPr/>
            </a:pPr>
            <a:r>
              <a:rPr lang="de-DE" b="0" i="0" u="none" strike="noStrike" dirty="0">
                <a:solidFill>
                  <a:srgbClr val="000000"/>
                </a:solidFill>
                <a:effectLst/>
              </a:rPr>
              <a:t>Landesheimrat (LHR) Hessen seit 1994</a:t>
            </a:r>
          </a:p>
          <a:p>
            <a:pPr eaLnBrk="1" hangingPunct="1">
              <a:buFont typeface="Wingdings" pitchFamily="2" charset="2"/>
              <a:buChar char="§"/>
              <a:defRPr/>
            </a:pPr>
            <a:r>
              <a:rPr lang="de-DE" b="0" i="0" u="none" strike="noStrike" dirty="0">
                <a:solidFill>
                  <a:srgbClr val="000000"/>
                </a:solidFill>
                <a:effectLst/>
              </a:rPr>
              <a:t>Landesheimrat (LHR) Bayern seit 2010</a:t>
            </a:r>
          </a:p>
          <a:p>
            <a:pPr eaLnBrk="1" hangingPunct="1">
              <a:buFont typeface="Wingdings" pitchFamily="2" charset="2"/>
              <a:buChar char="§"/>
              <a:defRPr/>
            </a:pPr>
            <a:r>
              <a:rPr lang="de-DE" b="0" i="0" u="none" strike="noStrike" dirty="0">
                <a:solidFill>
                  <a:srgbClr val="000000"/>
                </a:solidFill>
                <a:effectLst/>
              </a:rPr>
              <a:t>Kinder- und Jugendhilfe Landesrat (KJLR) Brandenburg seit 2018</a:t>
            </a:r>
          </a:p>
          <a:p>
            <a:pPr eaLnBrk="1" hangingPunct="1">
              <a:buFont typeface="Wingdings" pitchFamily="2" charset="2"/>
              <a:buChar char="§"/>
              <a:defRPr/>
            </a:pPr>
            <a:r>
              <a:rPr lang="de-DE" b="0" i="0" u="none" strike="noStrike" dirty="0">
                <a:solidFill>
                  <a:srgbClr val="000000"/>
                </a:solidFill>
                <a:effectLst/>
              </a:rPr>
              <a:t>Jugend vertritt Jugend (</a:t>
            </a:r>
            <a:r>
              <a:rPr lang="de-DE" b="0" i="0" u="none" strike="noStrike" dirty="0" err="1">
                <a:solidFill>
                  <a:srgbClr val="000000"/>
                </a:solidFill>
                <a:effectLst/>
              </a:rPr>
              <a:t>JvJ</a:t>
            </a:r>
            <a:r>
              <a:rPr lang="de-DE" b="0" i="0" u="none" strike="noStrike" dirty="0">
                <a:solidFill>
                  <a:srgbClr val="000000"/>
                </a:solidFill>
                <a:effectLst/>
              </a:rPr>
              <a:t>) NRW seit 2019</a:t>
            </a:r>
          </a:p>
          <a:p>
            <a:pPr eaLnBrk="1" hangingPunct="1">
              <a:buFont typeface="Wingdings" pitchFamily="2" charset="2"/>
              <a:buChar char="§"/>
              <a:defRPr/>
            </a:pPr>
            <a:r>
              <a:rPr lang="de-DE" b="0" i="0" u="none" strike="noStrike" dirty="0">
                <a:solidFill>
                  <a:srgbClr val="000000"/>
                </a:solidFill>
                <a:effectLst/>
              </a:rPr>
              <a:t>Landesjugendhilferat (LJHR) Rheinland-Pfalz seit 2020</a:t>
            </a:r>
          </a:p>
          <a:p>
            <a:pPr marL="0" indent="0" eaLnBrk="1" hangingPunct="1">
              <a:buNone/>
              <a:defRPr/>
            </a:pPr>
            <a:r>
              <a:rPr lang="de-DE" b="0" i="0" u="none" strike="noStrike" dirty="0">
                <a:solidFill>
                  <a:srgbClr val="000000"/>
                </a:solidFill>
                <a:effectLst/>
              </a:rPr>
              <a:t>- Sachsen im Aufbau (Jugendkonferenz?)</a:t>
            </a:r>
          </a:p>
          <a:p>
            <a:pPr eaLnBrk="1" hangingPunct="1">
              <a:buFont typeface="Wingdings" pitchFamily="2" charset="2"/>
              <a:buChar char="§"/>
              <a:defRPr/>
            </a:pPr>
            <a:r>
              <a:rPr lang="de-DE" b="0" i="0" u="none" strike="noStrike" dirty="0">
                <a:solidFill>
                  <a:srgbClr val="000000"/>
                </a:solidFill>
                <a:effectLst/>
              </a:rPr>
              <a:t>Bundesnetzwerk der Interessenvertretungen (BUNDI)</a:t>
            </a:r>
          </a:p>
          <a:p>
            <a:pPr eaLnBrk="1" hangingPunct="1">
              <a:buFont typeface="Wingdings" pitchFamily="2" charset="2"/>
              <a:buChar char="§"/>
              <a:defRPr/>
            </a:pPr>
            <a:r>
              <a:rPr lang="de-DE" altLang="de-DE" dirty="0">
                <a:solidFill>
                  <a:srgbClr val="000000"/>
                </a:solidFill>
              </a:rPr>
              <a:t>Auch Verein Ehemaliger Heimkinder e. V., Momos, Careleaver e. V., ...</a:t>
            </a:r>
            <a:endParaRPr lang="de-DE" altLang="de-DE" dirty="0"/>
          </a:p>
        </p:txBody>
      </p:sp>
      <p:sp>
        <p:nvSpPr>
          <p:cNvPr id="19459" name="Fußzeilenplatzhalter 3">
            <a:extLst>
              <a:ext uri="{FF2B5EF4-FFF2-40B4-BE49-F238E27FC236}">
                <a16:creationId xmlns:a16="http://schemas.microsoft.com/office/drawing/2014/main" id="{59410003-BBCC-40D6-123E-2000877BE90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de-DE" altLang="de-DE" sz="1200"/>
              <a:t>Careleaver e. V.</a:t>
            </a:r>
          </a:p>
        </p:txBody>
      </p:sp>
      <p:sp>
        <p:nvSpPr>
          <p:cNvPr id="19460" name="Foliennummernplatzhalter 4">
            <a:extLst>
              <a:ext uri="{FF2B5EF4-FFF2-40B4-BE49-F238E27FC236}">
                <a16:creationId xmlns:a16="http://schemas.microsoft.com/office/drawing/2014/main" id="{94ECBAD7-357A-3F90-132A-AF45024E278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fld id="{0E467629-4240-6544-9446-CD773613AC66}" type="slidenum">
              <a:rPr lang="de-DE" altLang="de-DE" sz="1200" smtClean="0"/>
              <a:pPr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11</a:t>
            </a:fld>
            <a:endParaRPr lang="de-DE" altLang="de-DE" sz="1200"/>
          </a:p>
        </p:txBody>
      </p:sp>
      <p:sp>
        <p:nvSpPr>
          <p:cNvPr id="19461" name="Titel 1">
            <a:extLst>
              <a:ext uri="{FF2B5EF4-FFF2-40B4-BE49-F238E27FC236}">
                <a16:creationId xmlns:a16="http://schemas.microsoft.com/office/drawing/2014/main" id="{75A7E798-2FB8-A7EF-1A06-BB38E3DBA3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60638" y="409575"/>
            <a:ext cx="68580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4400" b="1" dirty="0">
                <a:latin typeface="Calibri Light" panose="020F0302020204030204" pitchFamily="34" charset="0"/>
              </a:rPr>
              <a:t>Stationäre Jugendhilfe als ‚Unterschätzter Raum‘ ?</a:t>
            </a:r>
          </a:p>
        </p:txBody>
      </p:sp>
      <p:pic>
        <p:nvPicPr>
          <p:cNvPr id="19462" name="Grafik 7">
            <a:extLst>
              <a:ext uri="{FF2B5EF4-FFF2-40B4-BE49-F238E27FC236}">
                <a16:creationId xmlns:a16="http://schemas.microsoft.com/office/drawing/2014/main" id="{E44FCE7A-C81A-C71D-072B-475B62BFDB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574675"/>
            <a:ext cx="1587500" cy="62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359757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1478974-D06B-AB0E-112F-C3847C6C28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4900" y="1641475"/>
            <a:ext cx="10515600" cy="4367213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  <a:defRPr/>
            </a:pPr>
            <a:r>
              <a:rPr lang="de-DE" sz="2400" u="sng" dirty="0"/>
              <a:t>Stellungnahmen zu:</a:t>
            </a:r>
            <a:endParaRPr lang="de-DE" sz="2400" dirty="0"/>
          </a:p>
          <a:p>
            <a:pPr>
              <a:defRPr/>
            </a:pPr>
            <a:r>
              <a:rPr lang="de-DE" sz="2400" dirty="0"/>
              <a:t>Gesetzesentwurf KJSG (05-2021)</a:t>
            </a:r>
          </a:p>
          <a:p>
            <a:pPr>
              <a:defRPr/>
            </a:pPr>
            <a:r>
              <a:rPr lang="de-DE" sz="2400" dirty="0"/>
              <a:t>Abschaffung der Kostenheranziehung (06-2022)</a:t>
            </a:r>
          </a:p>
          <a:p>
            <a:pPr>
              <a:defRPr/>
            </a:pPr>
            <a:r>
              <a:rPr lang="de-DE" sz="2400" dirty="0"/>
              <a:t>Änderungsbedarf des LKJHG (09-2022)</a:t>
            </a:r>
          </a:p>
          <a:p>
            <a:pPr>
              <a:defRPr/>
            </a:pPr>
            <a:r>
              <a:rPr lang="de-DE" sz="2400" dirty="0"/>
              <a:t>Kindergrundsicherung (03-2023)</a:t>
            </a:r>
          </a:p>
          <a:p>
            <a:pPr>
              <a:defRPr/>
            </a:pPr>
            <a:r>
              <a:rPr lang="de-DE" sz="2400" dirty="0"/>
              <a:t>Drei Forderungen für den Reformprozess (05-2023)</a:t>
            </a:r>
          </a:p>
          <a:p>
            <a:pPr>
              <a:defRPr/>
            </a:pPr>
            <a:endParaRPr lang="de-DE" sz="2400" dirty="0"/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de-DE" sz="2400" u="sng" dirty="0"/>
              <a:t>Handlungsleitfäden/Hilfestellungen</a:t>
            </a:r>
          </a:p>
          <a:p>
            <a:pPr>
              <a:defRPr/>
            </a:pPr>
            <a:r>
              <a:rPr lang="de-DE" sz="2400" dirty="0"/>
              <a:t>Leitfaden §41a SGB VIII und Kriterienkatalog (04-2022)</a:t>
            </a:r>
          </a:p>
          <a:p>
            <a:pPr>
              <a:defRPr/>
            </a:pPr>
            <a:r>
              <a:rPr lang="de-DE" sz="2400" dirty="0"/>
              <a:t>Hilfestellung zur HPG-Vorbereitung (02-2023)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de-DE" sz="2400" dirty="0"/>
          </a:p>
        </p:txBody>
      </p:sp>
      <p:sp>
        <p:nvSpPr>
          <p:cNvPr id="9219" name="Textfeld 6">
            <a:extLst>
              <a:ext uri="{FF2B5EF4-FFF2-40B4-BE49-F238E27FC236}">
                <a16:creationId xmlns:a16="http://schemas.microsoft.com/office/drawing/2014/main" id="{11EBB477-A6B9-E8D2-7B2F-B5E9CF1F78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227763"/>
            <a:ext cx="12192000" cy="630237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de-DE" altLang="de-DE" sz="180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C704771A-727B-0572-86B5-249B46C692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>
                <a:solidFill>
                  <a:schemeClr val="tx1"/>
                </a:solidFill>
              </a:rPr>
              <a:t>Careleaver e.V.</a:t>
            </a:r>
          </a:p>
        </p:txBody>
      </p:sp>
      <p:sp>
        <p:nvSpPr>
          <p:cNvPr id="9221" name="Foliennummernplatzhalter 4">
            <a:extLst>
              <a:ext uri="{FF2B5EF4-FFF2-40B4-BE49-F238E27FC236}">
                <a16:creationId xmlns:a16="http://schemas.microsoft.com/office/drawing/2014/main" id="{8528B4DB-1EFA-03BD-738C-E6FEFF5B30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129BAB2D-9AE3-B743-87D4-B284040908F2}" type="slidenum">
              <a:rPr lang="de-DE" altLang="de-DE" sz="1200" smtClean="0"/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12</a:t>
            </a:fld>
            <a:endParaRPr lang="de-DE" altLang="de-DE" sz="1200"/>
          </a:p>
        </p:txBody>
      </p:sp>
      <p:sp>
        <p:nvSpPr>
          <p:cNvPr id="4102" name="Titel 1">
            <a:extLst>
              <a:ext uri="{FF2B5EF4-FFF2-40B4-BE49-F238E27FC236}">
                <a16:creationId xmlns:a16="http://schemas.microsoft.com/office/drawing/2014/main" id="{FF941401-37F4-E61F-3C39-A504B3EC4D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04900" y="409575"/>
            <a:ext cx="10515600" cy="11144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de-DE" sz="4000" dirty="0">
                <a:latin typeface="+mj-lt"/>
              </a:rPr>
              <a:t>KJSG – Bisherige Arbeiten des </a:t>
            </a:r>
            <a:r>
              <a:rPr lang="de-DE" sz="4000" dirty="0" err="1">
                <a:latin typeface="+mj-lt"/>
              </a:rPr>
              <a:t>Careleaver</a:t>
            </a:r>
            <a:r>
              <a:rPr lang="de-DE" sz="4000" dirty="0">
                <a:latin typeface="+mj-lt"/>
              </a:rPr>
              <a:t> e.V.</a:t>
            </a:r>
            <a:endParaRPr lang="de-DE" altLang="de-DE" sz="2400" dirty="0">
              <a:latin typeface="+mj-lt"/>
            </a:endParaRPr>
          </a:p>
        </p:txBody>
      </p:sp>
      <p:pic>
        <p:nvPicPr>
          <p:cNvPr id="9223" name="Grafik 1">
            <a:extLst>
              <a:ext uri="{FF2B5EF4-FFF2-40B4-BE49-F238E27FC236}">
                <a16:creationId xmlns:a16="http://schemas.microsoft.com/office/drawing/2014/main" id="{2E5B99A7-2774-CCDD-FBBC-29813F69DA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59900" y="5111750"/>
            <a:ext cx="2603500" cy="93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C65CFA2-6394-8E05-2916-2797920C49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4900" y="1366838"/>
            <a:ext cx="10515600" cy="4641850"/>
          </a:xfrm>
        </p:spPr>
        <p:txBody>
          <a:bodyPr/>
          <a:lstStyle/>
          <a:p>
            <a:pPr>
              <a:defRPr/>
            </a:pPr>
            <a:r>
              <a:rPr lang="de-DE" sz="2400" dirty="0"/>
              <a:t>Notfallfonds</a:t>
            </a:r>
          </a:p>
          <a:p>
            <a:pPr>
              <a:defRPr/>
            </a:pPr>
            <a:r>
              <a:rPr lang="de-DE" sz="2400" dirty="0"/>
              <a:t>Experten*</a:t>
            </a:r>
            <a:r>
              <a:rPr lang="de-DE" sz="2400" dirty="0" err="1"/>
              <a:t>Expertinnengespräch</a:t>
            </a:r>
            <a:r>
              <a:rPr lang="de-DE" sz="2400" dirty="0"/>
              <a:t>, z.B. Reform Vormundschaftsrecht (Bundestag), Thesenpapier zur Selbstvertretung mit IGFH</a:t>
            </a:r>
          </a:p>
          <a:p>
            <a:pPr>
              <a:defRPr/>
            </a:pPr>
            <a:r>
              <a:rPr lang="de-DE" sz="2400" dirty="0"/>
              <a:t>CLS-</a:t>
            </a:r>
            <a:r>
              <a:rPr lang="de-DE" sz="2400" dirty="0" err="1"/>
              <a:t>Careleaver</a:t>
            </a:r>
            <a:r>
              <a:rPr lang="de-DE" sz="2400" dirty="0"/>
              <a:t> Studie</a:t>
            </a:r>
          </a:p>
          <a:p>
            <a:pPr>
              <a:defRPr/>
            </a:pPr>
            <a:r>
              <a:rPr lang="de-DE" sz="2400" dirty="0"/>
              <a:t>Beteiligungsprozess der inklusiven Kinder- und Jugendhilfe (Selbstorganisation)</a:t>
            </a:r>
          </a:p>
          <a:p>
            <a:pPr>
              <a:defRPr/>
            </a:pPr>
            <a:r>
              <a:rPr lang="de-DE" sz="2400" dirty="0"/>
              <a:t>Netzwerkarbeit und –pflege</a:t>
            </a:r>
          </a:p>
          <a:p>
            <a:pPr>
              <a:defRPr/>
            </a:pPr>
            <a:r>
              <a:rPr lang="de-DE" sz="2400" dirty="0"/>
              <a:t>Buch-/(Fach-)Zeitschriftenbeiträge</a:t>
            </a:r>
          </a:p>
          <a:p>
            <a:pPr>
              <a:defRPr/>
            </a:pPr>
            <a:r>
              <a:rPr lang="de-DE" sz="2400" dirty="0"/>
              <a:t>Fachkonferenzen + Fachtage</a:t>
            </a:r>
          </a:p>
          <a:p>
            <a:pPr>
              <a:defRPr/>
            </a:pPr>
            <a:r>
              <a:rPr lang="de-DE" sz="2400" dirty="0"/>
              <a:t>Sachverständigenarbeit</a:t>
            </a:r>
          </a:p>
          <a:p>
            <a:pPr>
              <a:defRPr/>
            </a:pPr>
            <a:r>
              <a:rPr lang="de-DE" sz="2400" dirty="0"/>
              <a:t>Fachtage</a:t>
            </a:r>
          </a:p>
          <a:p>
            <a:pPr>
              <a:defRPr/>
            </a:pPr>
            <a:r>
              <a:rPr lang="de-DE" sz="2400" dirty="0"/>
              <a:t>Workshops zu verschiedenen Themen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de-DE" sz="2400" dirty="0"/>
          </a:p>
        </p:txBody>
      </p:sp>
      <p:sp>
        <p:nvSpPr>
          <p:cNvPr id="10243" name="Textfeld 6">
            <a:extLst>
              <a:ext uri="{FF2B5EF4-FFF2-40B4-BE49-F238E27FC236}">
                <a16:creationId xmlns:a16="http://schemas.microsoft.com/office/drawing/2014/main" id="{75D5323C-1020-B158-2F0B-F9DE45D006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227763"/>
            <a:ext cx="12192000" cy="630237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de-DE" altLang="de-DE" sz="180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835B2BD7-B382-AF4A-99A7-566F4BDDF6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>
                <a:solidFill>
                  <a:schemeClr val="tx1"/>
                </a:solidFill>
              </a:rPr>
              <a:t>Careleaver e.V.</a:t>
            </a:r>
          </a:p>
        </p:txBody>
      </p:sp>
      <p:sp>
        <p:nvSpPr>
          <p:cNvPr id="10245" name="Foliennummernplatzhalter 4">
            <a:extLst>
              <a:ext uri="{FF2B5EF4-FFF2-40B4-BE49-F238E27FC236}">
                <a16:creationId xmlns:a16="http://schemas.microsoft.com/office/drawing/2014/main" id="{C5171845-B8AD-5E9A-08AB-0AC2DE548D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FE9760FE-0A26-5541-9AC3-89D2099F30A6}" type="slidenum">
              <a:rPr lang="de-DE" altLang="de-DE" sz="1200" smtClean="0"/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13</a:t>
            </a:fld>
            <a:endParaRPr lang="de-DE" altLang="de-DE" sz="1200"/>
          </a:p>
        </p:txBody>
      </p:sp>
      <p:sp>
        <p:nvSpPr>
          <p:cNvPr id="10246" name="Titel 1">
            <a:extLst>
              <a:ext uri="{FF2B5EF4-FFF2-40B4-BE49-F238E27FC236}">
                <a16:creationId xmlns:a16="http://schemas.microsoft.com/office/drawing/2014/main" id="{B434F776-126E-553F-DE07-7990B80DD5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04900" y="409575"/>
            <a:ext cx="10515600" cy="111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4000">
                <a:latin typeface="Calibri Light" panose="020F0302020204030204" pitchFamily="34" charset="0"/>
                <a:cs typeface="Calibri Light" panose="020F0302020204030204" pitchFamily="34" charset="0"/>
              </a:rPr>
              <a:t>Weitere Arbeiten</a:t>
            </a:r>
            <a:endParaRPr lang="de-DE" altLang="de-DE" sz="140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pic>
        <p:nvPicPr>
          <p:cNvPr id="10247" name="Grafik 1">
            <a:extLst>
              <a:ext uri="{FF2B5EF4-FFF2-40B4-BE49-F238E27FC236}">
                <a16:creationId xmlns:a16="http://schemas.microsoft.com/office/drawing/2014/main" id="{E630806A-8255-0C82-0B45-C6CB65B479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59900" y="5111750"/>
            <a:ext cx="2603500" cy="93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feld 1">
            <a:extLst>
              <a:ext uri="{FF2B5EF4-FFF2-40B4-BE49-F238E27FC236}">
                <a16:creationId xmlns:a16="http://schemas.microsoft.com/office/drawing/2014/main" id="{9A3376A9-75BB-173F-13D8-ED4364E75F6C}"/>
              </a:ext>
            </a:extLst>
          </p:cNvPr>
          <p:cNvSpPr txBox="1"/>
          <p:nvPr/>
        </p:nvSpPr>
        <p:spPr>
          <a:xfrm>
            <a:off x="6001407" y="4807247"/>
            <a:ext cx="36962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>
                <a:solidFill>
                  <a:srgbClr val="FF0000"/>
                </a:solidFill>
              </a:rPr>
              <a:t>Und Jugendhilfeausschüsse!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Inhaltsplatzhalter 2">
            <a:extLst>
              <a:ext uri="{FF2B5EF4-FFF2-40B4-BE49-F238E27FC236}">
                <a16:creationId xmlns:a16="http://schemas.microsoft.com/office/drawing/2014/main" id="{D0DD587A-AF61-6DE3-BC42-8ADFF848ABF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104900" y="1325563"/>
            <a:ext cx="10580688" cy="4586287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de-DE" altLang="de-DE" sz="2000"/>
          </a:p>
          <a:p>
            <a:pPr marL="0" indent="0">
              <a:buFont typeface="Arial" panose="020B0604020202020204" pitchFamily="34" charset="0"/>
              <a:buNone/>
            </a:pPr>
            <a:endParaRPr lang="de-DE" altLang="de-DE" sz="2000"/>
          </a:p>
          <a:p>
            <a:pPr marL="0" indent="0">
              <a:buFont typeface="Arial" panose="020B0604020202020204" pitchFamily="34" charset="0"/>
              <a:buNone/>
            </a:pPr>
            <a:endParaRPr lang="de-DE" altLang="de-DE"/>
          </a:p>
        </p:txBody>
      </p:sp>
      <p:sp>
        <p:nvSpPr>
          <p:cNvPr id="11267" name="Textfeld 6">
            <a:extLst>
              <a:ext uri="{FF2B5EF4-FFF2-40B4-BE49-F238E27FC236}">
                <a16:creationId xmlns:a16="http://schemas.microsoft.com/office/drawing/2014/main" id="{1AE2076C-AB2A-70D9-653D-A2A186BCA9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227763"/>
            <a:ext cx="12192000" cy="630237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de-DE" altLang="de-DE" sz="180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3C71E828-103D-9777-323F-DB08DF9155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>
                <a:solidFill>
                  <a:schemeClr val="tx1"/>
                </a:solidFill>
              </a:rPr>
              <a:t>Careleaver e.V.</a:t>
            </a:r>
          </a:p>
        </p:txBody>
      </p:sp>
      <p:sp>
        <p:nvSpPr>
          <p:cNvPr id="11269" name="Foliennummernplatzhalter 4">
            <a:extLst>
              <a:ext uri="{FF2B5EF4-FFF2-40B4-BE49-F238E27FC236}">
                <a16:creationId xmlns:a16="http://schemas.microsoft.com/office/drawing/2014/main" id="{DC7EB867-4D6E-9B20-3387-CB60AAC5B3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E4B217F5-8D6C-5045-8AFA-52DBCCAABBE6}" type="slidenum">
              <a:rPr lang="de-DE" altLang="de-DE" sz="1200" smtClean="0"/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14</a:t>
            </a:fld>
            <a:endParaRPr lang="de-DE" altLang="de-DE" sz="1200"/>
          </a:p>
        </p:txBody>
      </p:sp>
      <p:pic>
        <p:nvPicPr>
          <p:cNvPr id="11270" name="Grafik 2" descr="Ein Bild, das Text, Screenshot, Schrift, Zahl enthält.&#10;&#10;Automatisch generierte Beschreibung">
            <a:extLst>
              <a:ext uri="{FF2B5EF4-FFF2-40B4-BE49-F238E27FC236}">
                <a16:creationId xmlns:a16="http://schemas.microsoft.com/office/drawing/2014/main" id="{9CB87537-7C9F-47AC-9A3A-D57ACA8FE5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4100" y="33338"/>
            <a:ext cx="5016500" cy="6103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Inhaltsplatzhalter 2">
            <a:extLst>
              <a:ext uri="{FF2B5EF4-FFF2-40B4-BE49-F238E27FC236}">
                <a16:creationId xmlns:a16="http://schemas.microsoft.com/office/drawing/2014/main" id="{70D2B633-D454-B765-E299-4AAE52A4D019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DE" altLang="de-DE" dirty="0"/>
              <a:t>Zeit und Empowerment</a:t>
            </a:r>
          </a:p>
          <a:p>
            <a:r>
              <a:rPr lang="de-DE" altLang="de-DE" dirty="0"/>
              <a:t>Kontinuität und ‚einen sicheren Hafen‘</a:t>
            </a:r>
          </a:p>
          <a:p>
            <a:r>
              <a:rPr lang="de-DE" altLang="de-DE" dirty="0"/>
              <a:t>Verbesserung von Bildungschancen und Förderung von bildungsuntypischen Werdegängen (z.B. internationale Freiwilligendienste)</a:t>
            </a:r>
          </a:p>
          <a:p>
            <a:r>
              <a:rPr lang="de-DE" altLang="de-DE" dirty="0"/>
              <a:t>‚</a:t>
            </a:r>
            <a:r>
              <a:rPr lang="de-DE" altLang="de-DE" dirty="0" err="1"/>
              <a:t>Careleaver:in</a:t>
            </a:r>
            <a:r>
              <a:rPr lang="de-DE" altLang="de-DE" dirty="0"/>
              <a:t> Sein‘ als Rechtsstatus</a:t>
            </a:r>
          </a:p>
          <a:p>
            <a:r>
              <a:rPr lang="de-DE" altLang="de-DE" dirty="0"/>
              <a:t>Beratung und unabhängige Beschwerdemöglichkeiten für junge Menschen (= Bedarfsgerechtes </a:t>
            </a:r>
            <a:r>
              <a:rPr lang="de-DE" altLang="de-DE" dirty="0" err="1"/>
              <a:t>Ombudswesen</a:t>
            </a:r>
            <a:r>
              <a:rPr lang="de-DE" altLang="de-DE" dirty="0"/>
              <a:t>)</a:t>
            </a:r>
            <a:endParaRPr lang="de-DE" altLang="de-DE" sz="3600" dirty="0"/>
          </a:p>
          <a:p>
            <a:r>
              <a:rPr lang="de-DE" altLang="de-DE" dirty="0"/>
              <a:t>Umsetzung der Abschaffung der Kostenheranziehung</a:t>
            </a:r>
          </a:p>
          <a:p>
            <a:r>
              <a:rPr lang="de-DE" altLang="de-DE" dirty="0"/>
              <a:t>Partizipation</a:t>
            </a:r>
          </a:p>
          <a:p>
            <a:pPr marL="0" indent="0">
              <a:buNone/>
            </a:pPr>
            <a:endParaRPr lang="de-DE" altLang="de-DE" dirty="0"/>
          </a:p>
          <a:p>
            <a:endParaRPr lang="de-DE" altLang="de-DE" sz="3600" dirty="0"/>
          </a:p>
        </p:txBody>
      </p:sp>
      <p:sp>
        <p:nvSpPr>
          <p:cNvPr id="23555" name="Textfeld 6">
            <a:extLst>
              <a:ext uri="{FF2B5EF4-FFF2-40B4-BE49-F238E27FC236}">
                <a16:creationId xmlns:a16="http://schemas.microsoft.com/office/drawing/2014/main" id="{FFEAA4CA-365D-B38D-5995-5E8C2C12DD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227763"/>
            <a:ext cx="12192000" cy="630237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de-DE" altLang="de-DE" sz="180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2FC19F90-9B34-E0A6-28F1-CC228A890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>
                <a:solidFill>
                  <a:schemeClr val="tx1"/>
                </a:solidFill>
              </a:rPr>
              <a:t>Careleaver e. V.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AA40372F-21A4-7CC6-A446-9545926B8D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75BD32-90E8-194C-A1D1-82D713CA978F}" type="slidenum">
              <a:rPr lang="de-DE" smtClean="0">
                <a:solidFill>
                  <a:schemeClr val="tx1"/>
                </a:solidFill>
              </a:rPr>
              <a:pPr>
                <a:defRPr/>
              </a:pPr>
              <a:t>15</a:t>
            </a:fld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23558" name="Titel 1">
            <a:extLst>
              <a:ext uri="{FF2B5EF4-FFF2-40B4-BE49-F238E27FC236}">
                <a16:creationId xmlns:a16="http://schemas.microsoft.com/office/drawing/2014/main" id="{1882DF50-B4E7-71C9-2996-9DD57F2524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60638" y="409575"/>
            <a:ext cx="8021637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4000" dirty="0">
                <a:latin typeface="Calibri Light" panose="020F0302020204030204" pitchFamily="34" charset="0"/>
              </a:rPr>
              <a:t>Was brauchen </a:t>
            </a:r>
            <a:r>
              <a:rPr lang="de-DE" altLang="de-DE" sz="4000" dirty="0" err="1">
                <a:latin typeface="Calibri Light" panose="020F0302020204030204" pitchFamily="34" charset="0"/>
              </a:rPr>
              <a:t>Careleaver:innen</a:t>
            </a:r>
            <a:r>
              <a:rPr lang="de-DE" altLang="de-DE" sz="4000" dirty="0">
                <a:latin typeface="Calibri Light" panose="020F0302020204030204" pitchFamily="34" charset="0"/>
              </a:rPr>
              <a:t>?</a:t>
            </a:r>
          </a:p>
        </p:txBody>
      </p:sp>
      <p:pic>
        <p:nvPicPr>
          <p:cNvPr id="23559" name="Grafik 7">
            <a:extLst>
              <a:ext uri="{FF2B5EF4-FFF2-40B4-BE49-F238E27FC236}">
                <a16:creationId xmlns:a16="http://schemas.microsoft.com/office/drawing/2014/main" id="{8B6F3424-FBC0-7380-A1B7-76C8200D6F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975" y="536575"/>
            <a:ext cx="1587500" cy="62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 tmFilter="0, 0; .2, .5; .8, .5; 1, 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250" autoRev="1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 tmFilter="0, 0; .2, .5; .8, .5; 1, 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250" autoRev="1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 tmFilter="0, 0; .2, .5; .8, .5; 1, 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250" autoRev="1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 tmFilter="0, 0; .2, .5; .8, .5; 1, 0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250" autoRev="1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 tmFilter="0, 0; .2, .5; .8, .5; 1, 0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2" dur="250" autoRev="1" fill="hold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 tmFilter="0, 0; .2, .5; .8, .5; 1, 0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7" dur="250" autoRev="1" fill="hold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Inhaltsplatzhalter 2">
            <a:extLst>
              <a:ext uri="{FF2B5EF4-FFF2-40B4-BE49-F238E27FC236}">
                <a16:creationId xmlns:a16="http://schemas.microsoft.com/office/drawing/2014/main" id="{B37CF921-7059-2549-5A08-F5D69361141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314825" y="1516063"/>
            <a:ext cx="3562350" cy="2276475"/>
          </a:xfrm>
        </p:spPr>
        <p:txBody>
          <a:bodyPr/>
          <a:lstStyle/>
          <a:p>
            <a:pPr marL="0" indent="0" algn="ctr">
              <a:buFont typeface="Arial" panose="020B0604020202020204" pitchFamily="34" charset="0"/>
              <a:buNone/>
              <a:defRPr/>
            </a:pPr>
            <a:r>
              <a:rPr lang="de-DE" altLang="de-DE" sz="3600" dirty="0">
                <a:solidFill>
                  <a:schemeClr val="accent2">
                    <a:lumMod val="75000"/>
                  </a:schemeClr>
                </a:solidFill>
              </a:rPr>
              <a:t>Vielen Dank</a:t>
            </a:r>
          </a:p>
          <a:p>
            <a:pPr marL="0" indent="0" algn="ctr">
              <a:buFont typeface="Arial" panose="020B0604020202020204" pitchFamily="34" charset="0"/>
              <a:buNone/>
              <a:defRPr/>
            </a:pPr>
            <a:r>
              <a:rPr lang="de-DE" altLang="de-DE" sz="3600" dirty="0">
                <a:solidFill>
                  <a:schemeClr val="accent2">
                    <a:lumMod val="75000"/>
                  </a:schemeClr>
                </a:solidFill>
              </a:rPr>
              <a:t>für Ihre</a:t>
            </a:r>
          </a:p>
          <a:p>
            <a:pPr marL="0" indent="0" algn="ctr">
              <a:buFont typeface="Arial" panose="020B0604020202020204" pitchFamily="34" charset="0"/>
              <a:buNone/>
              <a:defRPr/>
            </a:pPr>
            <a:r>
              <a:rPr lang="de-DE" altLang="de-DE" sz="3600" dirty="0">
                <a:solidFill>
                  <a:schemeClr val="accent2">
                    <a:lumMod val="75000"/>
                  </a:schemeClr>
                </a:solidFill>
              </a:rPr>
              <a:t>Aufmerksamkeit!</a:t>
            </a:r>
            <a:endParaRPr lang="de-DE" altLang="de-DE" sz="3600" i="1" dirty="0">
              <a:solidFill>
                <a:schemeClr val="accent2">
                  <a:lumMod val="75000"/>
                </a:schemeClr>
              </a:solidFill>
              <a:ea typeface="Microsoft YaHei" panose="020B0503020204020204" pitchFamily="34" charset="-122"/>
              <a:cs typeface="Arial" panose="020B0604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de-DE" altLang="de-DE" dirty="0"/>
          </a:p>
        </p:txBody>
      </p:sp>
      <p:sp>
        <p:nvSpPr>
          <p:cNvPr id="12291" name="Textfeld 6">
            <a:extLst>
              <a:ext uri="{FF2B5EF4-FFF2-40B4-BE49-F238E27FC236}">
                <a16:creationId xmlns:a16="http://schemas.microsoft.com/office/drawing/2014/main" id="{A96C8C85-D16E-B619-FB36-1BD49B4FEE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227763"/>
            <a:ext cx="12192000" cy="630237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de-DE" altLang="de-DE" sz="180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6603C2CA-40C2-7BF8-6706-C99A198758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>
                <a:solidFill>
                  <a:schemeClr val="tx1"/>
                </a:solidFill>
              </a:rPr>
              <a:t>Careleaver e.V.</a:t>
            </a:r>
          </a:p>
        </p:txBody>
      </p:sp>
      <p:sp>
        <p:nvSpPr>
          <p:cNvPr id="12293" name="Foliennummernplatzhalter 4">
            <a:extLst>
              <a:ext uri="{FF2B5EF4-FFF2-40B4-BE49-F238E27FC236}">
                <a16:creationId xmlns:a16="http://schemas.microsoft.com/office/drawing/2014/main" id="{0B953AF7-F82E-D5EA-9A12-EC71B0D927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19B6D66F-106F-EC4A-9038-416474EABE93}" type="slidenum">
              <a:rPr lang="de-DE" altLang="de-DE" sz="1200" smtClean="0"/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16</a:t>
            </a:fld>
            <a:endParaRPr lang="de-DE" altLang="de-DE" sz="1200"/>
          </a:p>
        </p:txBody>
      </p:sp>
      <p:pic>
        <p:nvPicPr>
          <p:cNvPr id="12294" name="Grafik 5">
            <a:extLst>
              <a:ext uri="{FF2B5EF4-FFF2-40B4-BE49-F238E27FC236}">
                <a16:creationId xmlns:a16="http://schemas.microsoft.com/office/drawing/2014/main" id="{C1CABC7D-72A0-9137-2E14-1A2020916C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29700" y="4924425"/>
            <a:ext cx="3001963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5" name="Textfeld 7">
            <a:extLst>
              <a:ext uri="{FF2B5EF4-FFF2-40B4-BE49-F238E27FC236}">
                <a16:creationId xmlns:a16="http://schemas.microsoft.com/office/drawing/2014/main" id="{6C723756-64F7-F433-407E-D90FCE0502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3770313"/>
            <a:ext cx="6096000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de-DE" altLang="de-DE" sz="2400" b="1"/>
              <a:t>Kontakt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de-DE" altLang="de-DE" sz="2400" b="1"/>
              <a:t>Careleaver e.V.</a:t>
            </a:r>
            <a:endParaRPr lang="de-DE" altLang="de-DE" sz="2400" b="1">
              <a:solidFill>
                <a:srgbClr val="000000"/>
              </a:solidFill>
              <a:ea typeface="Microsoft YaHei" panose="020B0503020204020204" pitchFamily="34" charset="-122"/>
              <a:cs typeface="Arial" panose="020B0604020202020204" pitchFamily="34" charset="0"/>
            </a:endParaRPr>
          </a:p>
          <a:p>
            <a:pPr algn="ctr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de-DE" altLang="de-DE" sz="2400" i="1">
                <a:solidFill>
                  <a:srgbClr val="000000"/>
                </a:solidFill>
                <a:ea typeface="Microsoft YaHei" panose="020B0503020204020204" pitchFamily="34" charset="-122"/>
                <a:cs typeface="Arial" panose="020B0604020202020204" pitchFamily="34" charset="0"/>
              </a:rPr>
              <a:t>Koordinierungsstelle in Freiburg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de-DE" altLang="de-DE" sz="2400" i="1">
                <a:solidFill>
                  <a:srgbClr val="000000"/>
                </a:solidFill>
                <a:ea typeface="Microsoft YaHei" panose="020B0503020204020204" pitchFamily="34" charset="-122"/>
                <a:cs typeface="Arial" panose="020B0604020202020204" pitchFamily="34" charset="0"/>
              </a:rPr>
              <a:t>Tel. 0761 45669242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de-DE" altLang="de-DE" sz="2400" b="1" i="1">
                <a:solidFill>
                  <a:srgbClr val="000000"/>
                </a:solidFill>
                <a:ea typeface="Microsoft YaHei" panose="020B0503020204020204" pitchFamily="34" charset="-122"/>
                <a:cs typeface="Arial" panose="020B0604020202020204" pitchFamily="34" charset="0"/>
              </a:rPr>
              <a:t>info@careleaver.de 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de-DE" altLang="de-DE" sz="2400" i="1">
                <a:solidFill>
                  <a:srgbClr val="000000"/>
                </a:solidFill>
                <a:ea typeface="Microsoft YaHei" panose="020B0503020204020204" pitchFamily="34" charset="-122"/>
                <a:cs typeface="Arial" panose="020B0604020202020204" pitchFamily="34" charset="0"/>
              </a:rPr>
              <a:t>www.careleaver.de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feld 6">
            <a:extLst>
              <a:ext uri="{FF2B5EF4-FFF2-40B4-BE49-F238E27FC236}">
                <a16:creationId xmlns:a16="http://schemas.microsoft.com/office/drawing/2014/main" id="{90D99830-B641-F3D0-55E4-A5A19A5C26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227763"/>
            <a:ext cx="12192000" cy="630237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de-DE" altLang="de-DE" sz="180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72E36CB8-E44E-9A2D-B511-35C2B49644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>
                <a:solidFill>
                  <a:schemeClr val="tx1"/>
                </a:solidFill>
              </a:rPr>
              <a:t>Careleaver e.V.</a:t>
            </a:r>
          </a:p>
        </p:txBody>
      </p:sp>
      <p:sp>
        <p:nvSpPr>
          <p:cNvPr id="4100" name="Foliennummernplatzhalter 4">
            <a:extLst>
              <a:ext uri="{FF2B5EF4-FFF2-40B4-BE49-F238E27FC236}">
                <a16:creationId xmlns:a16="http://schemas.microsoft.com/office/drawing/2014/main" id="{44DF7391-B3EF-CA7B-72F3-7DAE363D14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786574CD-684D-944F-9FF1-3E2E1DC9D5F1}" type="slidenum">
              <a:rPr lang="de-DE" altLang="de-DE" sz="1200" smtClean="0"/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2</a:t>
            </a:fld>
            <a:endParaRPr lang="de-DE" altLang="de-DE" sz="1200"/>
          </a:p>
        </p:txBody>
      </p:sp>
      <p:sp>
        <p:nvSpPr>
          <p:cNvPr id="4102" name="Titel 1">
            <a:extLst>
              <a:ext uri="{FF2B5EF4-FFF2-40B4-BE49-F238E27FC236}">
                <a16:creationId xmlns:a16="http://schemas.microsoft.com/office/drawing/2014/main" id="{27AEAC79-3514-F28A-E4A7-6FAC59BE86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409575"/>
            <a:ext cx="9613900" cy="11144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de-DE" altLang="de-DE" sz="4000" dirty="0">
                <a:latin typeface="+mj-lt"/>
              </a:rPr>
              <a:t>Eine kurze Einführung</a:t>
            </a:r>
          </a:p>
        </p:txBody>
      </p:sp>
      <p:pic>
        <p:nvPicPr>
          <p:cNvPr id="3" name="Grafik 1">
            <a:extLst>
              <a:ext uri="{FF2B5EF4-FFF2-40B4-BE49-F238E27FC236}">
                <a16:creationId xmlns:a16="http://schemas.microsoft.com/office/drawing/2014/main" id="{E1681177-7C18-CDAC-43ED-E7718C25CC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59900" y="5111750"/>
            <a:ext cx="2603500" cy="93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60BB6A5E-5C38-36F2-E102-2525EBF26C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  <a:defRPr/>
            </a:pPr>
            <a:r>
              <a:rPr lang="de-DE" sz="2400" dirty="0"/>
              <a:t>2014 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de-DE" sz="2400" dirty="0"/>
              <a:t>Gründung des Vereins: Entstehung des </a:t>
            </a:r>
            <a:r>
              <a:rPr lang="de-DE" sz="2400" dirty="0" err="1"/>
              <a:t>Careleaver</a:t>
            </a:r>
            <a:r>
              <a:rPr lang="de-DE" sz="2400" dirty="0"/>
              <a:t>-Netzwerks aus dem Projekt „Higher Education </a:t>
            </a:r>
            <a:r>
              <a:rPr lang="de-DE" sz="2400" dirty="0" err="1"/>
              <a:t>without</a:t>
            </a:r>
            <a:r>
              <a:rPr lang="de-DE" sz="2400" dirty="0"/>
              <a:t> Family Support“ Uni Hildesheim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de-DE" sz="2400" dirty="0"/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de-DE" sz="2400" dirty="0"/>
              <a:t>2019 </a:t>
            </a:r>
          </a:p>
          <a:p>
            <a:pPr>
              <a:defRPr/>
            </a:pPr>
            <a:r>
              <a:rPr lang="de-DE" sz="2400" dirty="0"/>
              <a:t>Verein wird gefördert durch das BMFSFJ</a:t>
            </a:r>
          </a:p>
          <a:p>
            <a:pPr>
              <a:defRPr/>
            </a:pPr>
            <a:r>
              <a:rPr lang="de-DE" sz="2400" dirty="0"/>
              <a:t>Gründung der 1. Koordinierungsstelle in Freiburg</a:t>
            </a:r>
          </a:p>
          <a:p>
            <a:pPr>
              <a:defRPr/>
            </a:pPr>
            <a:endParaRPr lang="de-DE" sz="2400" dirty="0"/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de-DE" sz="2400" dirty="0"/>
              <a:t>2023</a:t>
            </a:r>
          </a:p>
          <a:p>
            <a:pPr>
              <a:defRPr/>
            </a:pPr>
            <a:r>
              <a:rPr lang="de-DE" sz="2400" dirty="0"/>
              <a:t>Geschäftsführung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feld 6">
            <a:extLst>
              <a:ext uri="{FF2B5EF4-FFF2-40B4-BE49-F238E27FC236}">
                <a16:creationId xmlns:a16="http://schemas.microsoft.com/office/drawing/2014/main" id="{90D99830-B641-F3D0-55E4-A5A19A5C26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227763"/>
            <a:ext cx="12192000" cy="630237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de-DE" altLang="de-DE" sz="180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72E36CB8-E44E-9A2D-B511-35C2B49644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>
                <a:solidFill>
                  <a:schemeClr val="tx1"/>
                </a:solidFill>
              </a:rPr>
              <a:t>Careleaver e.V.</a:t>
            </a:r>
          </a:p>
        </p:txBody>
      </p:sp>
      <p:sp>
        <p:nvSpPr>
          <p:cNvPr id="4100" name="Foliennummernplatzhalter 4">
            <a:extLst>
              <a:ext uri="{FF2B5EF4-FFF2-40B4-BE49-F238E27FC236}">
                <a16:creationId xmlns:a16="http://schemas.microsoft.com/office/drawing/2014/main" id="{44DF7391-B3EF-CA7B-72F3-7DAE363D14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786574CD-684D-944F-9FF1-3E2E1DC9D5F1}" type="slidenum">
              <a:rPr lang="de-DE" altLang="de-DE" sz="1200" smtClean="0"/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3</a:t>
            </a:fld>
            <a:endParaRPr lang="de-DE" altLang="de-DE" sz="1200"/>
          </a:p>
        </p:txBody>
      </p:sp>
      <p:pic>
        <p:nvPicPr>
          <p:cNvPr id="7" name="Grafik 6" descr="Ein Bild, das Text, Screenshot, Diagramm, Schrift enthält.&#10;&#10;Automatisch generierte Beschreibung">
            <a:extLst>
              <a:ext uri="{FF2B5EF4-FFF2-40B4-BE49-F238E27FC236}">
                <a16:creationId xmlns:a16="http://schemas.microsoft.com/office/drawing/2014/main" id="{20E3DD69-F454-C9F8-4F0C-F626B97D4B9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4416" y="-73661"/>
            <a:ext cx="9106368" cy="6301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79660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514CE35-8BEF-C628-B213-D8B6D4212A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4900" y="1706563"/>
            <a:ext cx="10515600" cy="4184650"/>
          </a:xfrm>
        </p:spPr>
        <p:txBody>
          <a:bodyPr/>
          <a:lstStyle/>
          <a:p>
            <a:pPr>
              <a:defRPr/>
            </a:pPr>
            <a:r>
              <a:rPr lang="de-DE" sz="2400" dirty="0"/>
              <a:t>bundesweite Netzwerktreffen (2x im Jahr, Fahrt- und Unterbringung werden vom Verein übernommen) </a:t>
            </a:r>
          </a:p>
          <a:p>
            <a:pPr>
              <a:defRPr/>
            </a:pPr>
            <a:r>
              <a:rPr lang="de-DE" sz="2400" dirty="0"/>
              <a:t>Workshops zu verschiedenen Themen </a:t>
            </a:r>
          </a:p>
          <a:p>
            <a:pPr>
              <a:defRPr/>
            </a:pPr>
            <a:r>
              <a:rPr lang="de-DE" sz="2400" dirty="0"/>
              <a:t>Beratung &amp; Unterstützung &amp; Community</a:t>
            </a:r>
          </a:p>
          <a:p>
            <a:pPr>
              <a:defRPr/>
            </a:pPr>
            <a:r>
              <a:rPr lang="de-DE" sz="2400" dirty="0"/>
              <a:t>Notfallfonds</a:t>
            </a:r>
          </a:p>
          <a:p>
            <a:pPr>
              <a:defRPr/>
            </a:pPr>
            <a:r>
              <a:rPr lang="de-DE" sz="2400" dirty="0"/>
              <a:t>Regionalgruppen </a:t>
            </a:r>
          </a:p>
          <a:p>
            <a:pPr>
              <a:defRPr/>
            </a:pPr>
            <a:r>
              <a:rPr lang="de-DE" sz="2400" dirty="0"/>
              <a:t>Chats und Arbeitsgruppen (WhatsApp und Signal)</a:t>
            </a:r>
          </a:p>
          <a:p>
            <a:pPr>
              <a:defRPr/>
            </a:pPr>
            <a:r>
              <a:rPr lang="de-DE" sz="2400" dirty="0"/>
              <a:t>Politische Lobbyarbeit für Careleaver</a:t>
            </a:r>
          </a:p>
          <a:p>
            <a:pPr>
              <a:defRPr/>
            </a:pPr>
            <a:r>
              <a:rPr lang="de-DE" sz="2400" dirty="0"/>
              <a:t>Newsletter</a:t>
            </a:r>
          </a:p>
          <a:p>
            <a:pPr>
              <a:defRPr/>
            </a:pPr>
            <a:r>
              <a:rPr lang="de-DE" sz="2400" dirty="0"/>
              <a:t>Webseite mit vielen Infos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de-DE" dirty="0"/>
          </a:p>
        </p:txBody>
      </p:sp>
      <p:sp>
        <p:nvSpPr>
          <p:cNvPr id="5123" name="Textfeld 6">
            <a:extLst>
              <a:ext uri="{FF2B5EF4-FFF2-40B4-BE49-F238E27FC236}">
                <a16:creationId xmlns:a16="http://schemas.microsoft.com/office/drawing/2014/main" id="{034455B2-1092-FC31-5247-E55DDA266F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227763"/>
            <a:ext cx="12192000" cy="630237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de-DE" altLang="de-DE" sz="180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654D375D-EDAD-BC6E-BD59-6A1C04BBB1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>
                <a:solidFill>
                  <a:schemeClr val="tx1"/>
                </a:solidFill>
              </a:rPr>
              <a:t>Careleaver e.V.</a:t>
            </a:r>
          </a:p>
        </p:txBody>
      </p:sp>
      <p:sp>
        <p:nvSpPr>
          <p:cNvPr id="5125" name="Foliennummernplatzhalter 4">
            <a:extLst>
              <a:ext uri="{FF2B5EF4-FFF2-40B4-BE49-F238E27FC236}">
                <a16:creationId xmlns:a16="http://schemas.microsoft.com/office/drawing/2014/main" id="{1CAB2300-42AA-D8B3-F3D6-F825D2E5B5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B1ADAD96-C30E-914C-9428-8F9144D1E0B4}" type="slidenum">
              <a:rPr lang="de-DE" altLang="de-DE" sz="1200" smtClean="0"/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4</a:t>
            </a:fld>
            <a:endParaRPr lang="de-DE" altLang="de-DE" sz="1200"/>
          </a:p>
        </p:txBody>
      </p:sp>
      <p:sp>
        <p:nvSpPr>
          <p:cNvPr id="5126" name="Titel 1">
            <a:extLst>
              <a:ext uri="{FF2B5EF4-FFF2-40B4-BE49-F238E27FC236}">
                <a16:creationId xmlns:a16="http://schemas.microsoft.com/office/drawing/2014/main" id="{85506B21-157C-B244-1510-40437957CF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43175" y="409575"/>
            <a:ext cx="7942263" cy="111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4000">
                <a:latin typeface="Calibri Light" panose="020F0302020204030204" pitchFamily="34" charset="0"/>
              </a:rPr>
              <a:t>Angebote des Careleaver e.V. </a:t>
            </a:r>
          </a:p>
        </p:txBody>
      </p:sp>
      <p:pic>
        <p:nvPicPr>
          <p:cNvPr id="5127" name="Grafik 1">
            <a:extLst>
              <a:ext uri="{FF2B5EF4-FFF2-40B4-BE49-F238E27FC236}">
                <a16:creationId xmlns:a16="http://schemas.microsoft.com/office/drawing/2014/main" id="{E65E24CA-107C-A8F4-8675-743D6DCDDE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59900" y="5111750"/>
            <a:ext cx="2603500" cy="93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2020CCA-F979-E8CC-25CE-71F429E498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4900" y="2097088"/>
            <a:ext cx="10515600" cy="3794125"/>
          </a:xfrm>
        </p:spPr>
        <p:txBody>
          <a:bodyPr/>
          <a:lstStyle/>
          <a:p>
            <a:pPr marL="457200" indent="-457200">
              <a:buFont typeface="+mj-lt"/>
              <a:buAutoNum type="arabicPeriod"/>
              <a:defRPr/>
            </a:pPr>
            <a:r>
              <a:rPr lang="de-DE" sz="2400" dirty="0"/>
              <a:t>Stärkung der Rechte von jungen Menschen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de-DE" sz="2400" dirty="0"/>
              <a:t>Auflösung der normativen Eltern-Kind Beziehung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de-DE" sz="2400" dirty="0"/>
              <a:t>Verbesserung der Finanzleistungen für </a:t>
            </a:r>
            <a:r>
              <a:rPr lang="de-DE" sz="2400" dirty="0" err="1"/>
              <a:t>Careleaver</a:t>
            </a:r>
            <a:endParaRPr lang="de-DE" sz="2400" dirty="0"/>
          </a:p>
          <a:p>
            <a:pPr marL="457200" indent="-457200">
              <a:buFont typeface="+mj-lt"/>
              <a:buAutoNum type="arabicPeriod"/>
              <a:defRPr/>
            </a:pPr>
            <a:r>
              <a:rPr lang="de-DE" sz="2400" dirty="0"/>
              <a:t>Stärkung der Partizipation in der stationären Jugendhilfe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de-DE" sz="2400" dirty="0"/>
              <a:t>Anerkennung des Übergang in die Selbstständigkeit als Prozess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de-DE" sz="2400" dirty="0"/>
              <a:t>Verbesserung von Bildungschancen und Förderung von bildungsuntypischen Werdegängen (z.B. internationale Freiwilligendienste)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de-DE" dirty="0"/>
          </a:p>
        </p:txBody>
      </p:sp>
      <p:sp>
        <p:nvSpPr>
          <p:cNvPr id="6147" name="Textfeld 6">
            <a:extLst>
              <a:ext uri="{FF2B5EF4-FFF2-40B4-BE49-F238E27FC236}">
                <a16:creationId xmlns:a16="http://schemas.microsoft.com/office/drawing/2014/main" id="{1BD4FCA0-FED5-3DA2-9D42-F3BF17AE7B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227763"/>
            <a:ext cx="12192000" cy="630237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de-DE" altLang="de-DE" sz="180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FB74A61E-AE9C-E5BF-F5CB-D57053E469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>
                <a:solidFill>
                  <a:schemeClr val="tx1"/>
                </a:solidFill>
              </a:rPr>
              <a:t>Careleaver e.V.</a:t>
            </a:r>
          </a:p>
        </p:txBody>
      </p:sp>
      <p:sp>
        <p:nvSpPr>
          <p:cNvPr id="6149" name="Foliennummernplatzhalter 4">
            <a:extLst>
              <a:ext uri="{FF2B5EF4-FFF2-40B4-BE49-F238E27FC236}">
                <a16:creationId xmlns:a16="http://schemas.microsoft.com/office/drawing/2014/main" id="{BC8DFA76-ABDF-F0F3-4EBD-2158E3A997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C361566D-59E4-234E-BC38-2EFE725FD2D7}" type="slidenum">
              <a:rPr lang="de-DE" altLang="de-DE" sz="1200" smtClean="0"/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5</a:t>
            </a:fld>
            <a:endParaRPr lang="de-DE" altLang="de-DE" sz="1200"/>
          </a:p>
        </p:txBody>
      </p:sp>
      <p:sp>
        <p:nvSpPr>
          <p:cNvPr id="4102" name="Titel 1">
            <a:extLst>
              <a:ext uri="{FF2B5EF4-FFF2-40B4-BE49-F238E27FC236}">
                <a16:creationId xmlns:a16="http://schemas.microsoft.com/office/drawing/2014/main" id="{F2E093CA-4418-3A5A-B091-E248B9C8D0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04900" y="409575"/>
            <a:ext cx="10515600" cy="11144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de-DE" sz="4000" dirty="0" err="1">
                <a:latin typeface="+mj-lt"/>
              </a:rPr>
              <a:t>Careleaver</a:t>
            </a:r>
            <a:r>
              <a:rPr lang="de-DE" sz="4000" dirty="0">
                <a:latin typeface="+mj-lt"/>
              </a:rPr>
              <a:t> e.V. – unsere Anliegen</a:t>
            </a:r>
            <a:endParaRPr lang="de-DE" altLang="de-DE" sz="4000" dirty="0">
              <a:latin typeface="+mj-lt"/>
            </a:endParaRPr>
          </a:p>
        </p:txBody>
      </p:sp>
      <p:pic>
        <p:nvPicPr>
          <p:cNvPr id="6151" name="Grafik 1">
            <a:extLst>
              <a:ext uri="{FF2B5EF4-FFF2-40B4-BE49-F238E27FC236}">
                <a16:creationId xmlns:a16="http://schemas.microsoft.com/office/drawing/2014/main" id="{C4BA4CA9-A91D-CA9B-9C88-9C7E15A405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59900" y="5111750"/>
            <a:ext cx="2603500" cy="93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658DBAF-6F3E-2F49-6D3A-4E3AF4FB8F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4900" y="2097088"/>
            <a:ext cx="10515600" cy="3794125"/>
          </a:xfrm>
        </p:spPr>
        <p:txBody>
          <a:bodyPr/>
          <a:lstStyle/>
          <a:p>
            <a:pPr>
              <a:defRPr/>
            </a:pPr>
            <a:r>
              <a:rPr lang="de-DE" sz="2400" dirty="0"/>
              <a:t>Ende der Jugendhilfe erfolgt zu früh und abrupt - hier nochmal besonders auch der Blick auf (ehemalige) UMAs</a:t>
            </a:r>
          </a:p>
          <a:p>
            <a:pPr>
              <a:defRPr/>
            </a:pPr>
            <a:r>
              <a:rPr lang="de-DE" sz="2400" dirty="0"/>
              <a:t>Anhaltende rechtliche Beziehung zu den Eltern</a:t>
            </a:r>
          </a:p>
          <a:p>
            <a:pPr>
              <a:defRPr/>
            </a:pPr>
            <a:r>
              <a:rPr lang="de-DE" sz="2400" dirty="0"/>
              <a:t>fehlendes Bewusstsein in der Gesellschaft für die Situation von </a:t>
            </a:r>
            <a:r>
              <a:rPr lang="de-DE" sz="2400" dirty="0" err="1"/>
              <a:t>Careleavern</a:t>
            </a:r>
            <a:endParaRPr lang="de-DE" sz="2400" dirty="0"/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de-DE" dirty="0"/>
          </a:p>
        </p:txBody>
      </p:sp>
      <p:sp>
        <p:nvSpPr>
          <p:cNvPr id="7171" name="Textfeld 6">
            <a:extLst>
              <a:ext uri="{FF2B5EF4-FFF2-40B4-BE49-F238E27FC236}">
                <a16:creationId xmlns:a16="http://schemas.microsoft.com/office/drawing/2014/main" id="{9B2F7319-79EC-7F00-700D-1633886EBA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227763"/>
            <a:ext cx="12192000" cy="630237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de-DE" altLang="de-DE" sz="180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C9938E1C-3EA7-32DF-738B-FD462BB20E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>
                <a:solidFill>
                  <a:schemeClr val="tx1"/>
                </a:solidFill>
              </a:rPr>
              <a:t>Careleaver e.V.</a:t>
            </a:r>
          </a:p>
        </p:txBody>
      </p:sp>
      <p:sp>
        <p:nvSpPr>
          <p:cNvPr id="7173" name="Foliennummernplatzhalter 4">
            <a:extLst>
              <a:ext uri="{FF2B5EF4-FFF2-40B4-BE49-F238E27FC236}">
                <a16:creationId xmlns:a16="http://schemas.microsoft.com/office/drawing/2014/main" id="{407284AC-9C1D-ECCC-58CE-369F95B4ED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148671D7-CA00-314D-B24B-DB05E3588F40}" type="slidenum">
              <a:rPr lang="de-DE" altLang="de-DE" sz="1200" smtClean="0"/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6</a:t>
            </a:fld>
            <a:endParaRPr lang="de-DE" altLang="de-DE" sz="1200"/>
          </a:p>
        </p:txBody>
      </p:sp>
      <p:sp>
        <p:nvSpPr>
          <p:cNvPr id="4102" name="Titel 1">
            <a:extLst>
              <a:ext uri="{FF2B5EF4-FFF2-40B4-BE49-F238E27FC236}">
                <a16:creationId xmlns:a16="http://schemas.microsoft.com/office/drawing/2014/main" id="{C1620184-A07D-02D1-F886-ADF6C11782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04900" y="409575"/>
            <a:ext cx="10515600" cy="11144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de-DE" sz="4000" dirty="0">
                <a:latin typeface="+mj-lt"/>
              </a:rPr>
              <a:t>Was erschwert </a:t>
            </a:r>
            <a:r>
              <a:rPr lang="de-DE" sz="4000" dirty="0" err="1">
                <a:latin typeface="+mj-lt"/>
              </a:rPr>
              <a:t>Careleavern</a:t>
            </a:r>
            <a:r>
              <a:rPr lang="de-DE" sz="4000" dirty="0">
                <a:latin typeface="+mj-lt"/>
              </a:rPr>
              <a:t> den Übergang?</a:t>
            </a:r>
            <a:endParaRPr lang="de-DE" altLang="de-DE" sz="2400" dirty="0">
              <a:latin typeface="+mj-lt"/>
            </a:endParaRPr>
          </a:p>
        </p:txBody>
      </p:sp>
      <p:pic>
        <p:nvPicPr>
          <p:cNvPr id="7175" name="Grafik 1">
            <a:extLst>
              <a:ext uri="{FF2B5EF4-FFF2-40B4-BE49-F238E27FC236}">
                <a16:creationId xmlns:a16="http://schemas.microsoft.com/office/drawing/2014/main" id="{63DA8853-B57A-0152-282B-F62E884328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59900" y="5111750"/>
            <a:ext cx="2603500" cy="93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E6CB034-3293-5C7E-A0C2-EA475FA3BF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4900" y="1366838"/>
            <a:ext cx="10606088" cy="4641850"/>
          </a:xfrm>
        </p:spPr>
        <p:txBody>
          <a:bodyPr/>
          <a:lstStyle/>
          <a:p>
            <a:pPr>
              <a:defRPr/>
            </a:pPr>
            <a:r>
              <a:rPr lang="de-DE" sz="2400" dirty="0"/>
              <a:t>Weiterhin viele Berichte über </a:t>
            </a:r>
            <a:r>
              <a:rPr lang="de-DE" sz="2400" dirty="0" err="1"/>
              <a:t>Maßnahmebeendigungen</a:t>
            </a:r>
            <a:r>
              <a:rPr lang="de-DE" sz="2400" dirty="0"/>
              <a:t> mit dem 18. Lebensjahr</a:t>
            </a:r>
          </a:p>
          <a:p>
            <a:pPr>
              <a:defRPr/>
            </a:pPr>
            <a:r>
              <a:rPr lang="de-DE" sz="2400" dirty="0"/>
              <a:t>Schwierige Verhandlungen über </a:t>
            </a:r>
            <a:r>
              <a:rPr lang="de-DE" sz="2400" dirty="0" err="1"/>
              <a:t>Maßnahmefortführung</a:t>
            </a:r>
            <a:r>
              <a:rPr lang="de-DE" sz="2400" dirty="0"/>
              <a:t> trotz Benennung des Bedarfs, z.B. Nachbetreuungen über Ehrenamt</a:t>
            </a:r>
          </a:p>
          <a:p>
            <a:pPr>
              <a:defRPr/>
            </a:pPr>
            <a:r>
              <a:rPr lang="de-DE" sz="2400" dirty="0"/>
              <a:t>Elternbezogene Leistungen blockieren nach wie vor</a:t>
            </a:r>
          </a:p>
          <a:p>
            <a:pPr>
              <a:defRPr/>
            </a:pPr>
            <a:r>
              <a:rPr lang="de-DE" sz="2400" dirty="0"/>
              <a:t>Jugendhilfe bis zum 27. Lebensjahr scheint immer noch utopisch</a:t>
            </a:r>
          </a:p>
          <a:p>
            <a:pPr>
              <a:defRPr/>
            </a:pPr>
            <a:r>
              <a:rPr lang="de-DE" sz="2400" dirty="0"/>
              <a:t>Die Verfahrenswege sind (noch) nicht geklärt – keine fachlichen Anweisungen z.B. für § 41a SGB VIII</a:t>
            </a:r>
          </a:p>
          <a:p>
            <a:pPr>
              <a:defRPr/>
            </a:pPr>
            <a:r>
              <a:rPr lang="de-DE" sz="2400" dirty="0"/>
              <a:t>Fachkräfte sind unsicher und können nicht ausreichend über Rechte der jungen Menschen aufklären</a:t>
            </a:r>
          </a:p>
          <a:p>
            <a:pPr>
              <a:defRPr/>
            </a:pPr>
            <a:r>
              <a:rPr lang="de-DE" sz="2400" dirty="0"/>
              <a:t> Hilfe für Ü18 oft i.V. mit Diagnosen und Diagnostik</a:t>
            </a:r>
          </a:p>
          <a:p>
            <a:pPr>
              <a:defRPr/>
            </a:pPr>
            <a:r>
              <a:rPr lang="de-DE" sz="2400" dirty="0"/>
              <a:t>Kostenheranziehung </a:t>
            </a:r>
            <a:r>
              <a:rPr lang="de-DE" sz="2400"/>
              <a:t>abgeschafft !</a:t>
            </a:r>
            <a:endParaRPr lang="de-DE" sz="2400" dirty="0"/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de-DE" sz="2400" dirty="0"/>
          </a:p>
        </p:txBody>
      </p:sp>
      <p:sp>
        <p:nvSpPr>
          <p:cNvPr id="8195" name="Textfeld 6">
            <a:extLst>
              <a:ext uri="{FF2B5EF4-FFF2-40B4-BE49-F238E27FC236}">
                <a16:creationId xmlns:a16="http://schemas.microsoft.com/office/drawing/2014/main" id="{7C603965-C830-A420-726A-117EBC2DF4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227763"/>
            <a:ext cx="12192000" cy="630237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de-DE" altLang="de-DE" sz="180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D02C6141-FDD5-D043-7A79-BCFD2AB9C4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>
                <a:solidFill>
                  <a:schemeClr val="tx1"/>
                </a:solidFill>
              </a:rPr>
              <a:t>Careleaver e.V.</a:t>
            </a:r>
          </a:p>
        </p:txBody>
      </p:sp>
      <p:sp>
        <p:nvSpPr>
          <p:cNvPr id="8197" name="Foliennummernplatzhalter 4">
            <a:extLst>
              <a:ext uri="{FF2B5EF4-FFF2-40B4-BE49-F238E27FC236}">
                <a16:creationId xmlns:a16="http://schemas.microsoft.com/office/drawing/2014/main" id="{EF428DD9-4D33-8D96-1F0C-F27C3A4238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C55922A7-E022-3A49-B6DB-4644E670BF2E}" type="slidenum">
              <a:rPr lang="de-DE" altLang="de-DE" sz="1200" smtClean="0"/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7</a:t>
            </a:fld>
            <a:endParaRPr lang="de-DE" altLang="de-DE" sz="1200"/>
          </a:p>
        </p:txBody>
      </p:sp>
      <p:sp>
        <p:nvSpPr>
          <p:cNvPr id="8198" name="Titel 1">
            <a:extLst>
              <a:ext uri="{FF2B5EF4-FFF2-40B4-BE49-F238E27FC236}">
                <a16:creationId xmlns:a16="http://schemas.microsoft.com/office/drawing/2014/main" id="{A02222B9-A8B4-7577-49C0-D1CCCDBB68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04900" y="409575"/>
            <a:ext cx="10515600" cy="111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4000">
                <a:latin typeface="Calibri Light" panose="020F0302020204030204" pitchFamily="34" charset="0"/>
                <a:cs typeface="Calibri Light" panose="020F0302020204030204" pitchFamily="34" charset="0"/>
              </a:rPr>
              <a:t>Auffassung über die Umsetzung des KJSG</a:t>
            </a:r>
            <a:endParaRPr lang="de-DE" altLang="de-DE" sz="140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pic>
        <p:nvPicPr>
          <p:cNvPr id="8199" name="Grafik 1">
            <a:extLst>
              <a:ext uri="{FF2B5EF4-FFF2-40B4-BE49-F238E27FC236}">
                <a16:creationId xmlns:a16="http://schemas.microsoft.com/office/drawing/2014/main" id="{DEE98CCE-2699-FB13-31A6-278D916919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59900" y="5111750"/>
            <a:ext cx="2603500" cy="93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extfeld 6">
            <a:extLst>
              <a:ext uri="{FF2B5EF4-FFF2-40B4-BE49-F238E27FC236}">
                <a16:creationId xmlns:a16="http://schemas.microsoft.com/office/drawing/2014/main" id="{7D46A03C-0911-83F6-F9E7-4ECCF58BC8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227763"/>
            <a:ext cx="12192000" cy="630237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de-DE" altLang="de-DE" sz="1800"/>
          </a:p>
        </p:txBody>
      </p:sp>
      <p:sp>
        <p:nvSpPr>
          <p:cNvPr id="21506" name="Fußzeilenplatzhalter 3">
            <a:extLst>
              <a:ext uri="{FF2B5EF4-FFF2-40B4-BE49-F238E27FC236}">
                <a16:creationId xmlns:a16="http://schemas.microsoft.com/office/drawing/2014/main" id="{D905ACA7-44D8-F82F-16BB-7EAEC26FBF5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de-DE" altLang="de-DE" sz="1200"/>
              <a:t>Careleaver e. V.</a:t>
            </a:r>
          </a:p>
        </p:txBody>
      </p:sp>
      <p:sp>
        <p:nvSpPr>
          <p:cNvPr id="21507" name="Foliennummernplatzhalter 4">
            <a:extLst>
              <a:ext uri="{FF2B5EF4-FFF2-40B4-BE49-F238E27FC236}">
                <a16:creationId xmlns:a16="http://schemas.microsoft.com/office/drawing/2014/main" id="{8022CA5B-9932-95F9-FFC5-D06B95BA8B5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fld id="{8EAF785A-C6D4-BE49-9349-4E69F9DF1F74}" type="slidenum">
              <a:rPr lang="de-DE" altLang="de-DE" sz="1200" smtClean="0"/>
              <a:pPr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8</a:t>
            </a:fld>
            <a:endParaRPr lang="de-DE" altLang="de-DE" sz="1200"/>
          </a:p>
        </p:txBody>
      </p:sp>
      <p:sp>
        <p:nvSpPr>
          <p:cNvPr id="21508" name="Rectangle 11">
            <a:extLst>
              <a:ext uri="{FF2B5EF4-FFF2-40B4-BE49-F238E27FC236}">
                <a16:creationId xmlns:a16="http://schemas.microsoft.com/office/drawing/2014/main" id="{F36A57C1-2E05-E6D3-E8DB-ED9EADA0E5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51125" y="182086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de-DE" altLang="de-DE" sz="1800"/>
          </a:p>
        </p:txBody>
      </p:sp>
      <p:pic>
        <p:nvPicPr>
          <p:cNvPr id="21509" name="Grafik 9">
            <a:extLst>
              <a:ext uri="{FF2B5EF4-FFF2-40B4-BE49-F238E27FC236}">
                <a16:creationId xmlns:a16="http://schemas.microsoft.com/office/drawing/2014/main" id="{06E50940-0D5C-5A34-C470-F6FD0F013B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450" y="530225"/>
            <a:ext cx="1585913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10" name="Inhaltsplatzhalter 4">
            <a:extLst>
              <a:ext uri="{FF2B5EF4-FFF2-40B4-BE49-F238E27FC236}">
                <a16:creationId xmlns:a16="http://schemas.microsoft.com/office/drawing/2014/main" id="{A9BE3EF7-A7E0-BDB8-3B44-67A8B5255DCF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848225" y="98425"/>
            <a:ext cx="5840413" cy="6613525"/>
          </a:xfrm>
        </p:spPr>
      </p:pic>
      <p:sp>
        <p:nvSpPr>
          <p:cNvPr id="21511" name="Textfeld 1">
            <a:extLst>
              <a:ext uri="{FF2B5EF4-FFF2-40B4-BE49-F238E27FC236}">
                <a16:creationId xmlns:a16="http://schemas.microsoft.com/office/drawing/2014/main" id="{F9BDD7C2-AE10-9553-323C-0B9E313E83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8988" y="5286375"/>
            <a:ext cx="3929062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de-DE" altLang="de-DE" sz="1800"/>
              <a:t>Kreative Unterstützung aus dem Umfeld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de-DE" altLang="de-DE" sz="1800"/>
              <a:t>der Berliner Regionalgruppe des 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de-DE" altLang="de-DE" sz="1800"/>
              <a:t>Careleaver e. V., 2021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extfeld 9">
            <a:extLst>
              <a:ext uri="{FF2B5EF4-FFF2-40B4-BE49-F238E27FC236}">
                <a16:creationId xmlns:a16="http://schemas.microsoft.com/office/drawing/2014/main" id="{9D461E6C-373E-A63D-624D-F5C4A59F43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227763"/>
            <a:ext cx="12192000" cy="630237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de-DE" altLang="de-DE" sz="1800"/>
          </a:p>
        </p:txBody>
      </p:sp>
      <p:sp>
        <p:nvSpPr>
          <p:cNvPr id="18434" name="Inhaltsplatzhalter 2">
            <a:extLst>
              <a:ext uri="{FF2B5EF4-FFF2-40B4-BE49-F238E27FC236}">
                <a16:creationId xmlns:a16="http://schemas.microsoft.com/office/drawing/2014/main" id="{04EA74E8-2116-EC68-42ED-D031CDF78C30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Arial" panose="020B0604020202020204" pitchFamily="34" charset="0"/>
              <a:buNone/>
              <a:defRPr/>
            </a:pPr>
            <a:r>
              <a:rPr lang="de-DE" altLang="de-DE" dirty="0"/>
              <a:t>Schätzungen laut 16. Jugendbericht (2020)</a:t>
            </a:r>
          </a:p>
          <a:p>
            <a:pPr marL="0" indent="0" eaLnBrk="1" hangingPunct="1">
              <a:buFont typeface="Arial" panose="020B0604020202020204" pitchFamily="34" charset="0"/>
              <a:buNone/>
              <a:defRPr/>
            </a:pPr>
            <a:endParaRPr lang="de-DE" altLang="de-DE" dirty="0"/>
          </a:p>
          <a:p>
            <a:pPr marL="0" indent="0" eaLnBrk="1" hangingPunct="1">
              <a:buFont typeface="Arial" panose="020B0604020202020204" pitchFamily="34" charset="0"/>
              <a:buNone/>
              <a:defRPr/>
            </a:pPr>
            <a:r>
              <a:rPr lang="de-DE" altLang="de-DE" dirty="0"/>
              <a:t>Im Jahr 2014 gewählte Vertretungen in etwa 50% der Einrichtungen</a:t>
            </a:r>
          </a:p>
          <a:p>
            <a:pPr eaLnBrk="1" hangingPunct="1">
              <a:buFont typeface="Wingdings" pitchFamily="2" charset="2"/>
              <a:buChar char="à"/>
              <a:defRPr/>
            </a:pPr>
            <a:r>
              <a:rPr lang="de-DE" altLang="de-DE" dirty="0"/>
              <a:t>Systematische Schulung und Vorbereitung noch deutlich darunter</a:t>
            </a:r>
          </a:p>
          <a:p>
            <a:pPr eaLnBrk="1" hangingPunct="1">
              <a:buFont typeface="Wingdings" pitchFamily="2" charset="2"/>
              <a:buChar char="à"/>
              <a:defRPr/>
            </a:pPr>
            <a:endParaRPr lang="de-DE" altLang="de-DE" dirty="0"/>
          </a:p>
          <a:p>
            <a:pPr marL="0" indent="0" eaLnBrk="1" hangingPunct="1">
              <a:buNone/>
              <a:defRPr/>
            </a:pPr>
            <a:r>
              <a:rPr lang="de-DE" altLang="de-DE" dirty="0"/>
              <a:t>? Sogenannte Pflegefamilien</a:t>
            </a:r>
          </a:p>
          <a:p>
            <a:pPr marL="0" indent="0" eaLnBrk="1" hangingPunct="1">
              <a:buNone/>
              <a:defRPr/>
            </a:pPr>
            <a:r>
              <a:rPr lang="de-DE" altLang="de-DE" dirty="0"/>
              <a:t>? Selbstvertretungen von Eltern, denen Erziehungsfähigkeit abgesprochen wurde</a:t>
            </a:r>
          </a:p>
        </p:txBody>
      </p:sp>
      <p:sp>
        <p:nvSpPr>
          <p:cNvPr id="19459" name="Fußzeilenplatzhalter 3">
            <a:extLst>
              <a:ext uri="{FF2B5EF4-FFF2-40B4-BE49-F238E27FC236}">
                <a16:creationId xmlns:a16="http://schemas.microsoft.com/office/drawing/2014/main" id="{59410003-BBCC-40D6-123E-2000877BE90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de-DE" altLang="de-DE" sz="1200"/>
              <a:t>Careleaver e. V.</a:t>
            </a:r>
          </a:p>
        </p:txBody>
      </p:sp>
      <p:sp>
        <p:nvSpPr>
          <p:cNvPr id="19460" name="Foliennummernplatzhalter 4">
            <a:extLst>
              <a:ext uri="{FF2B5EF4-FFF2-40B4-BE49-F238E27FC236}">
                <a16:creationId xmlns:a16="http://schemas.microsoft.com/office/drawing/2014/main" id="{94ECBAD7-357A-3F90-132A-AF45024E278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fld id="{0E467629-4240-6544-9446-CD773613AC66}" type="slidenum">
              <a:rPr lang="de-DE" altLang="de-DE" sz="1200" smtClean="0"/>
              <a:pPr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9</a:t>
            </a:fld>
            <a:endParaRPr lang="de-DE" altLang="de-DE" sz="1200"/>
          </a:p>
        </p:txBody>
      </p:sp>
      <p:sp>
        <p:nvSpPr>
          <p:cNvPr id="19461" name="Titel 1">
            <a:extLst>
              <a:ext uri="{FF2B5EF4-FFF2-40B4-BE49-F238E27FC236}">
                <a16:creationId xmlns:a16="http://schemas.microsoft.com/office/drawing/2014/main" id="{75A7E798-2FB8-A7EF-1A06-BB38E3DBA3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60638" y="409575"/>
            <a:ext cx="68580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4400" b="1" dirty="0">
                <a:latin typeface="Calibri Light" panose="020F0302020204030204" pitchFamily="34" charset="0"/>
              </a:rPr>
              <a:t>Stationäre Jugendhilfe als ‚Unterschätzter Raum‘</a:t>
            </a:r>
          </a:p>
        </p:txBody>
      </p:sp>
      <p:pic>
        <p:nvPicPr>
          <p:cNvPr id="19462" name="Grafik 7">
            <a:extLst>
              <a:ext uri="{FF2B5EF4-FFF2-40B4-BE49-F238E27FC236}">
                <a16:creationId xmlns:a16="http://schemas.microsoft.com/office/drawing/2014/main" id="{E44FCE7A-C81A-C71D-072B-475B62BFDB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574675"/>
            <a:ext cx="1587500" cy="62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508270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789</Words>
  <Application>Microsoft Office PowerPoint</Application>
  <PresentationFormat>Breitbild</PresentationFormat>
  <Paragraphs>144</Paragraphs>
  <Slides>16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Wingdings</vt:lpstr>
      <vt:lpstr>Office</vt:lpstr>
      <vt:lpstr>Careleaver e.V.  Von Careleavern für Careleaver  Das Netzwerk für junge Menschen aus der Jugendhilfe 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Katharina Treyer</dc:creator>
  <cp:lastModifiedBy>Vo, Truc-Quynh (Jugendhilfe)</cp:lastModifiedBy>
  <cp:revision>135</cp:revision>
  <dcterms:created xsi:type="dcterms:W3CDTF">2020-04-27T07:52:42Z</dcterms:created>
  <dcterms:modified xsi:type="dcterms:W3CDTF">2023-05-10T11:57:46Z</dcterms:modified>
</cp:coreProperties>
</file>